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06" r:id="rId4"/>
    <p:sldId id="299" r:id="rId5"/>
    <p:sldId id="300" r:id="rId6"/>
    <p:sldId id="301" r:id="rId7"/>
    <p:sldId id="271" r:id="rId8"/>
    <p:sldId id="273" r:id="rId9"/>
    <p:sldId id="272" r:id="rId10"/>
    <p:sldId id="308" r:id="rId11"/>
    <p:sldId id="309" r:id="rId12"/>
    <p:sldId id="275" r:id="rId13"/>
    <p:sldId id="276" r:id="rId14"/>
    <p:sldId id="270" r:id="rId15"/>
    <p:sldId id="258" r:id="rId16"/>
    <p:sldId id="259" r:id="rId17"/>
    <p:sldId id="260" r:id="rId18"/>
    <p:sldId id="261" r:id="rId19"/>
    <p:sldId id="290" r:id="rId20"/>
    <p:sldId id="262" r:id="rId21"/>
    <p:sldId id="263" r:id="rId22"/>
    <p:sldId id="264" r:id="rId23"/>
    <p:sldId id="291" r:id="rId24"/>
    <p:sldId id="265" r:id="rId25"/>
    <p:sldId id="266" r:id="rId26"/>
    <p:sldId id="292" r:id="rId27"/>
    <p:sldId id="293" r:id="rId28"/>
    <p:sldId id="267" r:id="rId29"/>
    <p:sldId id="268" r:id="rId30"/>
    <p:sldId id="269" r:id="rId31"/>
    <p:sldId id="274" r:id="rId32"/>
    <p:sldId id="277" r:id="rId33"/>
    <p:sldId id="278" r:id="rId34"/>
    <p:sldId id="279" r:id="rId35"/>
    <p:sldId id="284" r:id="rId36"/>
    <p:sldId id="294" r:id="rId37"/>
    <p:sldId id="285" r:id="rId38"/>
    <p:sldId id="286" r:id="rId39"/>
    <p:sldId id="287" r:id="rId40"/>
    <p:sldId id="295" r:id="rId41"/>
    <p:sldId id="296" r:id="rId42"/>
    <p:sldId id="297" r:id="rId43"/>
    <p:sldId id="280" r:id="rId44"/>
    <p:sldId id="307" r:id="rId45"/>
    <p:sldId id="303" r:id="rId46"/>
    <p:sldId id="305" r:id="rId47"/>
    <p:sldId id="28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735" autoAdjust="0"/>
    <p:restoredTop sz="94660"/>
  </p:normalViewPr>
  <p:slideViewPr>
    <p:cSldViewPr snapToGrid="0">
      <p:cViewPr varScale="1">
        <p:scale>
          <a:sx n="61" d="100"/>
          <a:sy n="61" d="100"/>
        </p:scale>
        <p:origin x="1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3.233"/>
    </inkml:context>
    <inkml:brush xml:id="br0">
      <inkml:brushProperty name="width" value="0.1" units="cm"/>
      <inkml:brushProperty name="height" value="0.1" units="cm"/>
      <inkml:brushProperty name="color" value="#E71224"/>
    </inkml:brush>
  </inkml:definitions>
  <inkml:trace contextRef="#ctx0" brushRef="#br0">1 1 24575,'0'1'0,"0"-1"0,0 1 0,1 0 0,-1 0 0,0-1 0,1 1 0,-1 0 0,1-1 0,-1 1 0,1 0 0,-1-1 0,1 1 0,-1-1 0,1 1 0,0-1 0,-1 1 0,1-1 0,0 1 0,-1-1 0,1 0 0,0 1 0,-1-1 0,1 0 0,0 0 0,0 1 0,0-1 0,-1 0 0,2 0 0,28 4 0,-24-4 0,458 9 0,-289-11 0,653 25 0,-85 0 0,78-24-1365,-799 1-5461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7:54.456"/>
    </inkml:context>
    <inkml:brush xml:id="br0">
      <inkml:brushProperty name="width" value="0.1" units="cm"/>
      <inkml:brushProperty name="height" value="0.1" units="cm"/>
      <inkml:brushProperty name="color" value="#E71224"/>
    </inkml:brush>
  </inkml:definitions>
  <inkml:trace contextRef="#ctx0" brushRef="#br0">1 71 24575,'4'0'0,"7"0"0,5 0 0,22-4 0,13-2 0,7 1 0,-2 0 0,-1 2 0,-2-3 0,-10-6 0,-8 1 0,-4 0 0,-9 4-8191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7:54.972"/>
    </inkml:context>
    <inkml:brush xml:id="br0">
      <inkml:brushProperty name="width" value="0.1" units="cm"/>
      <inkml:brushProperty name="height" value="0.1" units="cm"/>
      <inkml:brushProperty name="color" value="#E71224"/>
    </inkml:brush>
  </inkml:definitions>
  <inkml:trace contextRef="#ctx0" brushRef="#br0">0 55 24575,'9'0'0,"16"0"0,17 0 0,15 0 0,10 0 0,3 0 0,-1 0 0,-9 0 0,-5 0 0,-7-5 0,-4-1 0,-5-4 0,-4-5 0,-8-4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7:56.488"/>
    </inkml:context>
    <inkml:brush xml:id="br0">
      <inkml:brushProperty name="width" value="0.1" units="cm"/>
      <inkml:brushProperty name="height" value="0.1" units="cm"/>
      <inkml:brushProperty name="color" value="#E71224"/>
    </inkml:brush>
  </inkml:definitions>
  <inkml:trace contextRef="#ctx0" brushRef="#br0">0 0 24575,'24'2'0,"-1"0"0,1 1 0,-1 1 0,0 2 0,-1 0 0,1 1 0,41 21 0,0 5 0,75 52 0,-85-58 0,-43-23 0,0 1 0,-1 0 0,17 11 0,-26-15 0,1 0 0,-1 0 0,0 1 0,0-1 0,1 0 0,-1 1 0,0-1 0,0 1 0,0 0 0,-1-1 0,1 1 0,0 0 0,0-1 0,-1 1 0,1 0 0,-1 0 0,0 0 0,0-1 0,1 1 0,-1 2 0,-1 1 0,1 0 0,-1 0 0,0 1 0,0-1 0,-1-1 0,1 1 0,-4 6 0,-3 5 0,0 0 0,-2-1 0,-11 16 0,-32 33 0,36-44 0,0 0 0,1 1 0,1 1 0,-15 30 0,16-27-17,0 0 1,-2-1-1,-1-1 0,-23 24 0,3-2-1264,20-23-5545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3:12:59.267"/>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4.698"/>
    </inkml:context>
    <inkml:brush xml:id="br0">
      <inkml:brushProperty name="width" value="0.1" units="cm"/>
      <inkml:brushProperty name="height" value="0.1" units="cm"/>
      <inkml:brushProperty name="color" value="#E71224"/>
    </inkml:brush>
  </inkml:definitions>
  <inkml:trace contextRef="#ctx0" brushRef="#br0">1 0 24575,'1514'0'0,"-1454"5"-1365,-40 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7.500"/>
    </inkml:context>
    <inkml:brush xml:id="br0">
      <inkml:brushProperty name="width" value="0.1" units="cm"/>
      <inkml:brushProperty name="height" value="0.1" units="cm"/>
      <inkml:brushProperty name="color" value="#E71224"/>
    </inkml:brush>
  </inkml:definitions>
  <inkml:trace contextRef="#ctx0" brushRef="#br0">0 1 24575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36:58.257"/>
    </inkml:context>
    <inkml:brush xml:id="br0">
      <inkml:brushProperty name="width" value="0.1" units="cm"/>
      <inkml:brushProperty name="height" value="0.1" units="cm"/>
      <inkml:brushProperty name="color" value="#E71224"/>
    </inkml:brush>
  </inkml:definitions>
  <inkml:trace contextRef="#ctx0" brushRef="#br0">0 1 24575,'1523'0'-1365,"-1479"0"-5461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3:18.472"/>
    </inkml:context>
    <inkml:brush xml:id="br0">
      <inkml:brushProperty name="width" value="0.05" units="cm"/>
      <inkml:brushProperty name="height" value="0.05" units="cm"/>
      <inkml:brushProperty name="color" value="#E71224"/>
    </inkml:brush>
  </inkml:definitions>
  <inkml:trace contextRef="#ctx0" brushRef="#br0">1 75 24575,'8'0'0,"13"0"0,28 0 0,38-5 0,33-5 0,38-1 0,34 0 0,8 4 0,-8 1 0,-24 3 0,-28 2 0,-32-8 0,-35-3-8191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47:14.313"/>
    </inkml:context>
    <inkml:brush xml:id="br0">
      <inkml:brushProperty name="width" value="0.1" units="cm"/>
      <inkml:brushProperty name="height" value="0.1" units="cm"/>
      <inkml:brushProperty name="color" value="#E71224"/>
    </inkml:brush>
  </inkml:definitions>
  <inkml:trace contextRef="#ctx0" brushRef="#br0">0 54 24575,'194'-12'0,"-32"1"0,243 9 0,23 0 0,-178-24-1365,-225 26-5461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47:15.980"/>
    </inkml:context>
    <inkml:brush xml:id="br0">
      <inkml:brushProperty name="width" value="0.1" units="cm"/>
      <inkml:brushProperty name="height" value="0.1" units="cm"/>
      <inkml:brushProperty name="color" value="#E71224"/>
    </inkml:brush>
  </inkml:definitions>
  <inkml:trace contextRef="#ctx0" brushRef="#br0">0 1 24575,'982'30'0,"-420"34"0,-454-47-455,0-6 0,143-2 0,-221-9-6371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2:48:48.740"/>
    </inkml:context>
    <inkml:brush xml:id="br0">
      <inkml:brushProperty name="width" value="0.1" units="cm"/>
      <inkml:brushProperty name="height" value="0.1" units="cm"/>
      <inkml:brushProperty name="color" value="#E71224"/>
    </inkml:brush>
  </inkml:definitions>
  <inkml:trace contextRef="#ctx0" brushRef="#br0">0 329 24575,'3'57'0,"18"97"0,-9-78 0,-9-53 0,-1-7 0,0 0 0,1-1 0,1 1 0,7 18 0,-11-33 0,0-1 0,0 0 0,0 1 0,1-1 0,-1 0 0,0 1 0,0-1 0,0 0 0,0 1 0,1-1 0,-1 0 0,0 0 0,0 1 0,0-1 0,1 0 0,-1 0 0,0 1 0,0-1 0,1 0 0,-1 0 0,0 0 0,1 1 0,-1-1 0,0 0 0,1 0 0,-1 0 0,0 0 0,1 0 0,-1 0 0,0 0 0,1 0 0,-1 0 0,0 0 0,1 0 0,-1 0 0,0 0 0,1 0 0,-1 0 0,0 0 0,1 0 0,0-1 0,13-14 0,12-31 0,-24 42 0,114-246 49,65-127-1463,-153 327-5412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4T08:06:54.219"/>
    </inkml:context>
    <inkml:brush xml:id="br0">
      <inkml:brushProperty name="width" value="0.1" units="cm"/>
      <inkml:brushProperty name="height" value="0.1" units="cm"/>
      <inkml:brushProperty name="color" value="#E71224"/>
    </inkml:brush>
  </inkml:definitions>
  <inkml:trace contextRef="#ctx0" brushRef="#br0">2 385 24575,'-1'74'0,"2"80"0,-1-150 0,1 0 0,-1-1 0,1 1 0,-1 0 0,1-1 0,0 1 0,0-1 0,1 1 0,-1-1 0,1 0 0,0 1 0,0-1 0,0 0 0,0 0 0,0 0 0,1 0 0,-1-1 0,5 4 0,-5-5 0,0 0 0,0 0 0,1 0 0,-1 0 0,0-1 0,1 1 0,-1-1 0,0 1 0,1-1 0,-1 0 0,1 0 0,-1 0 0,0 0 0,1-1 0,-1 1 0,1-1 0,-1 1 0,0-1 0,0 0 0,1 0 0,-1 0 0,0 0 0,0 0 0,0-1 0,0 1 0,0-1 0,0 1 0,-1-1 0,3-2 0,7-6 0,-1-1 0,0 0 0,0-1 0,-1 0 0,12-23 0,34-75 0,-31 57 0,39-69-682,93-136-1,-134 226-6143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B9E7C-869A-6197-AB77-0307425179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C4124C-4D46-71F8-1C4D-A1F879652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BBCF5F-1551-0877-E580-DFC46629D3CE}"/>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C8EF7031-2BB0-A819-13BE-30C2F0FE3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BF8CE-E4C2-3877-9A00-FE9D0F745FE0}"/>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2544351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6488E-D355-8BB6-0FA7-045BC776CE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C1C4EB-DF7A-C3C0-15CC-7532B845CD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776155-6FB7-C40E-096E-4130D643DEFB}"/>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5F1EC78C-5B15-BC7B-BC1F-5B46EB850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B76D5-E325-9AFD-A70E-1F5BA6354755}"/>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228349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95B6E6-81D2-A94A-7242-BB167A180C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B13BB8-8CF0-6914-5DCE-E3493ECE621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BEADCF-3565-0AF5-A646-01CFBB4ED018}"/>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C8B9D488-6A40-6296-3E81-808FB89B4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7AD348-26DA-983F-A827-66D8DF49CCB7}"/>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421033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15250-A3C9-AB10-1896-29FF51CE9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331BA4-3393-F827-960B-0B8679459A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9DBFE6-A5EE-037A-BF1E-66890E5D7BFE}"/>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22DAAF62-6535-9A4A-EB33-DAD508C7AB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39D52-17AD-BE8F-BB28-9937F72384BE}"/>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833818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67B9B-5DF3-09BC-4B84-A74D8AD2E2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E8B93-AA04-B31A-36E1-0FAEAE7B02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163429-5627-4FEE-EAFD-F5484C0FD286}"/>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5C20A541-A8E8-0D6C-D2A7-8785264A4E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3997C3-A3AC-00E5-4A52-A328E9B1011A}"/>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2478913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B807A-115A-4B90-C8B7-5E6311416E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2FDFBC-43B8-E187-CAFC-73E6387302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B85922-AEAD-6DD0-5A3C-22089FA5C8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BDF3B1-578C-0F0E-33AC-675645804BAC}"/>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6" name="Footer Placeholder 5">
            <a:extLst>
              <a:ext uri="{FF2B5EF4-FFF2-40B4-BE49-F238E27FC236}">
                <a16:creationId xmlns:a16="http://schemas.microsoft.com/office/drawing/2014/main" id="{0693E95A-E961-C635-1953-79178401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50B72-05D4-DCAA-4E02-6FED652B1D0C}"/>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261404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BE889-29D3-CEDC-B823-76F388CCE4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49F64C-A28E-1206-5E37-04811C50F1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833F91-8706-93C4-B63C-18F666A172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A25505-31AC-C5FB-F930-2ED531571B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A71DAE-CBF3-0294-3769-50C5644F1A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6B0551-EA98-EDDB-818F-F8C6E6ADD4C2}"/>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8" name="Footer Placeholder 7">
            <a:extLst>
              <a:ext uri="{FF2B5EF4-FFF2-40B4-BE49-F238E27FC236}">
                <a16:creationId xmlns:a16="http://schemas.microsoft.com/office/drawing/2014/main" id="{2E3C8839-59F6-3C2E-8573-6F26C6810A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8A5772-4F01-5C69-6637-B511083216CE}"/>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1596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CADB4-6D3E-3500-FBA7-C47B8D39D8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35CE8A-BF96-0CCA-9328-A62B33CB272F}"/>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4" name="Footer Placeholder 3">
            <a:extLst>
              <a:ext uri="{FF2B5EF4-FFF2-40B4-BE49-F238E27FC236}">
                <a16:creationId xmlns:a16="http://schemas.microsoft.com/office/drawing/2014/main" id="{E4E17338-AC84-B388-3FEA-451B03C6FE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C4CE1E-4301-8122-7254-5E4CF63C9235}"/>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3851714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FB9121-2E07-63AC-0DFC-DDBD7D323436}"/>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3" name="Footer Placeholder 2">
            <a:extLst>
              <a:ext uri="{FF2B5EF4-FFF2-40B4-BE49-F238E27FC236}">
                <a16:creationId xmlns:a16="http://schemas.microsoft.com/office/drawing/2014/main" id="{09F0C612-64AC-40AF-0D77-CE16ABE523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E4BD4F-FFDD-0166-1524-875AB8FA4FE9}"/>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14505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E1DA-CAC8-46F0-C104-AC30CCF345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8A5EDA-8068-5DC6-EEDD-BAEF915A60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D9E900-9EB7-95A4-8225-E69D09546F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D8CFA0-AC44-97E8-006C-8F2C71FC6A89}"/>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6" name="Footer Placeholder 5">
            <a:extLst>
              <a:ext uri="{FF2B5EF4-FFF2-40B4-BE49-F238E27FC236}">
                <a16:creationId xmlns:a16="http://schemas.microsoft.com/office/drawing/2014/main" id="{19EF67C8-5A56-C8BA-F269-397D69E855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27E0B8-3D75-58D7-F540-DF3D953E9606}"/>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1782384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EAC3A-A50F-6D6A-4025-AEE01548C6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6802BF-AFDA-0680-C4C0-433EEBAC1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84063E-0DCD-F13D-BB6B-A7D0CCC54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2169A5-6EED-4F83-B4E7-A4E42532ACB1}"/>
              </a:ext>
            </a:extLst>
          </p:cNvPr>
          <p:cNvSpPr>
            <a:spLocks noGrp="1"/>
          </p:cNvSpPr>
          <p:nvPr>
            <p:ph type="dt" sz="half" idx="10"/>
          </p:nvPr>
        </p:nvSpPr>
        <p:spPr/>
        <p:txBody>
          <a:bodyPr/>
          <a:lstStyle/>
          <a:p>
            <a:fld id="{70C0DF0E-BCE9-43C5-B13A-A365A816F4BF}" type="datetimeFigureOut">
              <a:rPr lang="en-US" smtClean="0"/>
              <a:t>6/18/2024</a:t>
            </a:fld>
            <a:endParaRPr lang="en-US"/>
          </a:p>
        </p:txBody>
      </p:sp>
      <p:sp>
        <p:nvSpPr>
          <p:cNvPr id="6" name="Footer Placeholder 5">
            <a:extLst>
              <a:ext uri="{FF2B5EF4-FFF2-40B4-BE49-F238E27FC236}">
                <a16:creationId xmlns:a16="http://schemas.microsoft.com/office/drawing/2014/main" id="{E465C001-16AD-20A0-8D9C-9E358C18DD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DB5351-757B-0B10-1E53-8CD68F4C1CE0}"/>
              </a:ext>
            </a:extLst>
          </p:cNvPr>
          <p:cNvSpPr>
            <a:spLocks noGrp="1"/>
          </p:cNvSpPr>
          <p:nvPr>
            <p:ph type="sldNum" sz="quarter" idx="12"/>
          </p:nvPr>
        </p:nvSpPr>
        <p:spPr/>
        <p:txBody>
          <a:bodyPr/>
          <a:lstStyle/>
          <a:p>
            <a:fld id="{4C7F69BC-A1FF-4A62-8E26-FE6AF55B293F}" type="slidenum">
              <a:rPr lang="en-US" smtClean="0"/>
              <a:t>‹#›</a:t>
            </a:fld>
            <a:endParaRPr lang="en-US"/>
          </a:p>
        </p:txBody>
      </p:sp>
    </p:spTree>
    <p:extLst>
      <p:ext uri="{BB962C8B-B14F-4D97-AF65-F5344CB8AC3E}">
        <p14:creationId xmlns:p14="http://schemas.microsoft.com/office/powerpoint/2010/main" val="754339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F6C2EE-D35E-C707-4A42-31EFAAAFA0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944A60-7355-76B0-06EA-F47D39878A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0C4AD8-226A-6659-D778-B8A2598D40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0DF0E-BCE9-43C5-B13A-A365A816F4BF}" type="datetimeFigureOut">
              <a:rPr lang="en-US" smtClean="0"/>
              <a:t>6/18/2024</a:t>
            </a:fld>
            <a:endParaRPr lang="en-US"/>
          </a:p>
        </p:txBody>
      </p:sp>
      <p:sp>
        <p:nvSpPr>
          <p:cNvPr id="5" name="Footer Placeholder 4">
            <a:extLst>
              <a:ext uri="{FF2B5EF4-FFF2-40B4-BE49-F238E27FC236}">
                <a16:creationId xmlns:a16="http://schemas.microsoft.com/office/drawing/2014/main" id="{7374A048-50C1-26F9-7D8B-65C1A607E0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2C05E0E-3BC0-1251-78EF-B678913336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F69BC-A1FF-4A62-8E26-FE6AF55B293F}" type="slidenum">
              <a:rPr lang="en-US" smtClean="0"/>
              <a:t>‹#›</a:t>
            </a:fld>
            <a:endParaRPr lang="en-US"/>
          </a:p>
        </p:txBody>
      </p:sp>
    </p:spTree>
    <p:extLst>
      <p:ext uri="{BB962C8B-B14F-4D97-AF65-F5344CB8AC3E}">
        <p14:creationId xmlns:p14="http://schemas.microsoft.com/office/powerpoint/2010/main" val="2348267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2.png"/><Relationship Id="rId5" Type="http://schemas.openxmlformats.org/officeDocument/2006/relationships/customXml" Target="../ink/ink2.xml"/><Relationship Id="rId10" Type="http://schemas.openxmlformats.org/officeDocument/2006/relationships/image" Target="../media/image220.png"/><Relationship Id="rId4" Type="http://schemas.openxmlformats.org/officeDocument/2006/relationships/image" Target="../media/image190.png"/><Relationship Id="rId9" Type="http://schemas.openxmlformats.org/officeDocument/2006/relationships/customXml" Target="../ink/ink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20.png"/><Relationship Id="rId4" Type="http://schemas.openxmlformats.org/officeDocument/2006/relationships/customXml" Target="../ink/ink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customXml" Target="../ink/ink6.xml"/><Relationship Id="rId7"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50.png"/><Relationship Id="rId5" Type="http://schemas.openxmlformats.org/officeDocument/2006/relationships/customXml" Target="../ink/ink7.xml"/><Relationship Id="rId4" Type="http://schemas.openxmlformats.org/officeDocument/2006/relationships/image" Target="../media/image440.png"/></Relationships>
</file>

<file path=ppt/slides/_rels/slide32.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customXml" Target="../ink/ink8.xml"/><Relationship Id="rId7" Type="http://schemas.openxmlformats.org/officeDocument/2006/relationships/customXml" Target="../ink/ink9.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80.png"/><Relationship Id="rId10" Type="http://schemas.openxmlformats.org/officeDocument/2006/relationships/image" Target="../media/image2.png"/><Relationship Id="rId9" Type="http://schemas.openxmlformats.org/officeDocument/2006/relationships/image" Target="../media/image53.png"/></Relationships>
</file>

<file path=ppt/slides/_rels/slide33.xml.rels><?xml version="1.0" encoding="UTF-8" standalone="yes"?>
<Relationships xmlns="http://schemas.openxmlformats.org/package/2006/relationships"><Relationship Id="rId8" Type="http://schemas.openxmlformats.org/officeDocument/2006/relationships/image" Target="../media/image530.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customXml" Target="../ink/ink11.xml"/><Relationship Id="rId10" Type="http://schemas.openxmlformats.org/officeDocument/2006/relationships/image" Target="../media/image2.png"/><Relationship Id="rId4" Type="http://schemas.openxmlformats.org/officeDocument/2006/relationships/image" Target="../media/image511.pn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57.png"/><Relationship Id="rId2"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10.png"/><Relationship Id="rId10" Type="http://schemas.openxmlformats.org/officeDocument/2006/relationships/image" Target="../media/image2.png"/><Relationship Id="rId9"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2.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microsoft.com/office/2007/relationships/hdphoto" Target="../media/hdphoto9.wdp"/></Relationships>
</file>

<file path=ppt/slides/_rels/slide4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7.png"/><Relationship Id="rId7" Type="http://schemas.openxmlformats.org/officeDocument/2006/relationships/image" Target="../media/image19.png"/><Relationship Id="rId12"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21.png"/><Relationship Id="rId5" Type="http://schemas.openxmlformats.org/officeDocument/2006/relationships/image" Target="../media/image1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6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6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242E18-75A9-56E9-708B-501D84F717DE}"/>
              </a:ext>
            </a:extLst>
          </p:cNvPr>
          <p:cNvSpPr>
            <a:spLocks noGrp="1"/>
          </p:cNvSpPr>
          <p:nvPr>
            <p:ph type="ctrTitle"/>
          </p:nvPr>
        </p:nvSpPr>
        <p:spPr>
          <a:xfrm>
            <a:off x="0" y="1326093"/>
            <a:ext cx="5959352" cy="2795160"/>
          </a:xfrm>
        </p:spPr>
        <p:txBody>
          <a:bodyPr>
            <a:normAutofit/>
          </a:bodyPr>
          <a:lstStyle/>
          <a:p>
            <a:br>
              <a:rPr lang="en-US" sz="3100" b="1" dirty="0"/>
            </a:br>
            <a:r>
              <a:rPr lang="en-US" sz="3100" b="1" dirty="0" err="1"/>
              <a:t>Trạm</a:t>
            </a:r>
            <a:r>
              <a:rPr lang="en-US" sz="3100" b="1" dirty="0"/>
              <a:t> </a:t>
            </a:r>
            <a:r>
              <a:rPr lang="en-US" sz="3100" b="1" dirty="0" err="1"/>
              <a:t>Giám</a:t>
            </a:r>
            <a:r>
              <a:rPr lang="en-US" sz="3100" b="1" dirty="0"/>
              <a:t> </a:t>
            </a:r>
            <a:r>
              <a:rPr lang="en-US" sz="3100" b="1" dirty="0" err="1"/>
              <a:t>Sát</a:t>
            </a:r>
            <a:r>
              <a:rPr lang="en-US" sz="3100" b="1" dirty="0"/>
              <a:t> </a:t>
            </a:r>
            <a:r>
              <a:rPr lang="en-US" sz="3100" b="1" dirty="0" err="1"/>
              <a:t>Chất</a:t>
            </a:r>
            <a:r>
              <a:rPr lang="en-US" sz="3100" b="1" dirty="0"/>
              <a:t> </a:t>
            </a:r>
            <a:r>
              <a:rPr lang="en-US" sz="3100" b="1" dirty="0" err="1"/>
              <a:t>Lượng</a:t>
            </a:r>
            <a:r>
              <a:rPr lang="en-US" sz="3100" b="1" dirty="0"/>
              <a:t> </a:t>
            </a:r>
            <a:r>
              <a:rPr lang="en-US" sz="3100" b="1" dirty="0" err="1"/>
              <a:t>Không</a:t>
            </a:r>
            <a:r>
              <a:rPr lang="en-US" sz="3100" b="1" dirty="0"/>
              <a:t> </a:t>
            </a:r>
            <a:r>
              <a:rPr lang="en-US" sz="3100" b="1" dirty="0" err="1"/>
              <a:t>Khí</a:t>
            </a:r>
            <a:br>
              <a:rPr lang="en-US" sz="3100" b="1" dirty="0"/>
            </a:br>
            <a:r>
              <a:rPr lang="en-US" sz="3100" b="1" dirty="0"/>
              <a:t>Air Pollution Monitoring System</a:t>
            </a:r>
            <a:br>
              <a:rPr lang="en-US" sz="3100" b="1" dirty="0"/>
            </a:br>
            <a:endParaRPr lang="en-US" sz="3100" b="1" dirty="0"/>
          </a:p>
        </p:txBody>
      </p:sp>
      <p:sp>
        <p:nvSpPr>
          <p:cNvPr id="3" name="Subtitle 2">
            <a:extLst>
              <a:ext uri="{FF2B5EF4-FFF2-40B4-BE49-F238E27FC236}">
                <a16:creationId xmlns:a16="http://schemas.microsoft.com/office/drawing/2014/main" id="{58DCFEFE-28E1-BE4D-0FFB-9AAEDD6FC745}"/>
              </a:ext>
            </a:extLst>
          </p:cNvPr>
          <p:cNvSpPr>
            <a:spLocks noGrp="1"/>
          </p:cNvSpPr>
          <p:nvPr>
            <p:ph type="subTitle" idx="1"/>
          </p:nvPr>
        </p:nvSpPr>
        <p:spPr>
          <a:xfrm>
            <a:off x="996287" y="4121253"/>
            <a:ext cx="3125337" cy="1136843"/>
          </a:xfrm>
        </p:spPr>
        <p:txBody>
          <a:bodyPr>
            <a:normAutofit/>
          </a:bodyPr>
          <a:lstStyle/>
          <a:p>
            <a:r>
              <a:rPr lang="en-US" sz="1800"/>
              <a:t>BANLINHKIEN.COM</a:t>
            </a:r>
          </a:p>
        </p:txBody>
      </p:sp>
      <p:pic>
        <p:nvPicPr>
          <p:cNvPr id="5" name="Picture 4">
            <a:extLst>
              <a:ext uri="{FF2B5EF4-FFF2-40B4-BE49-F238E27FC236}">
                <a16:creationId xmlns:a16="http://schemas.microsoft.com/office/drawing/2014/main" id="{B04A85BA-79AA-3D82-80B1-6D9403ADFD1A}"/>
              </a:ext>
            </a:extLst>
          </p:cNvPr>
          <p:cNvPicPr>
            <a:picLocks noChangeAspect="1"/>
          </p:cNvPicPr>
          <p:nvPr/>
        </p:nvPicPr>
        <p:blipFill>
          <a:blip r:embed="rId2"/>
          <a:stretch>
            <a:fillRect/>
          </a:stretch>
        </p:blipFill>
        <p:spPr>
          <a:xfrm>
            <a:off x="5895751" y="1408849"/>
            <a:ext cx="5708649" cy="4010326"/>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40C7A0D4-C928-6CA7-0B68-CEEA165F1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21" y="830941"/>
            <a:ext cx="4530802" cy="990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24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3410-1456-A025-31CC-32329550729E}"/>
              </a:ext>
            </a:extLst>
          </p:cNvPr>
          <p:cNvSpPr>
            <a:spLocks noGrp="1"/>
          </p:cNvSpPr>
          <p:nvPr>
            <p:ph type="title"/>
          </p:nvPr>
        </p:nvSpPr>
        <p:spPr/>
        <p:txBody>
          <a:bodyPr>
            <a:normAutofit/>
          </a:bodyPr>
          <a:lstStyle/>
          <a:p>
            <a:r>
              <a:rPr lang="en-US" sz="2400" b="1" dirty="0"/>
              <a:t>2. </a:t>
            </a:r>
            <a:r>
              <a:rPr lang="en-US" sz="2400" b="1" dirty="0" err="1"/>
              <a:t>Phần</a:t>
            </a:r>
            <a:r>
              <a:rPr lang="en-US" sz="2400" b="1" dirty="0"/>
              <a:t> </a:t>
            </a:r>
            <a:r>
              <a:rPr lang="en-US" sz="2400" b="1" dirty="0" err="1"/>
              <a:t>cứng</a:t>
            </a:r>
            <a:br>
              <a:rPr lang="en-US" sz="3600" dirty="0"/>
            </a:br>
            <a:r>
              <a:rPr lang="en-US" sz="2400" dirty="0"/>
              <a:t>  </a:t>
            </a:r>
            <a:r>
              <a:rPr lang="en-US" sz="1600" dirty="0"/>
              <a:t> ESP32 IOT Shield</a:t>
            </a:r>
          </a:p>
        </p:txBody>
      </p:sp>
      <p:sp>
        <p:nvSpPr>
          <p:cNvPr id="8" name="TextBox 7">
            <a:extLst>
              <a:ext uri="{FF2B5EF4-FFF2-40B4-BE49-F238E27FC236}">
                <a16:creationId xmlns:a16="http://schemas.microsoft.com/office/drawing/2014/main" id="{764A9416-DE34-7D53-4904-8081A33A8895}"/>
              </a:ext>
            </a:extLst>
          </p:cNvPr>
          <p:cNvSpPr txBox="1"/>
          <p:nvPr/>
        </p:nvSpPr>
        <p:spPr>
          <a:xfrm>
            <a:off x="2567031" y="5624427"/>
            <a:ext cx="1147558" cy="369332"/>
          </a:xfrm>
          <a:prstGeom prst="rect">
            <a:avLst/>
          </a:prstGeom>
          <a:noFill/>
        </p:spPr>
        <p:txBody>
          <a:bodyPr wrap="none" rtlCol="0">
            <a:spAutoFit/>
          </a:bodyPr>
          <a:lstStyle/>
          <a:p>
            <a:r>
              <a:rPr lang="en-US" dirty="0" err="1"/>
              <a:t>Mặt</a:t>
            </a:r>
            <a:r>
              <a:rPr lang="en-US" dirty="0"/>
              <a:t> </a:t>
            </a:r>
            <a:r>
              <a:rPr lang="en-US" dirty="0" err="1"/>
              <a:t>trước</a:t>
            </a:r>
            <a:endParaRPr lang="en-US" dirty="0"/>
          </a:p>
        </p:txBody>
      </p:sp>
      <p:sp>
        <p:nvSpPr>
          <p:cNvPr id="11" name="TextBox 10">
            <a:extLst>
              <a:ext uri="{FF2B5EF4-FFF2-40B4-BE49-F238E27FC236}">
                <a16:creationId xmlns:a16="http://schemas.microsoft.com/office/drawing/2014/main" id="{85D1D06C-B3B3-CB5A-E681-7CD8E53A7AE2}"/>
              </a:ext>
            </a:extLst>
          </p:cNvPr>
          <p:cNvSpPr txBox="1"/>
          <p:nvPr/>
        </p:nvSpPr>
        <p:spPr>
          <a:xfrm>
            <a:off x="7943757" y="5624427"/>
            <a:ext cx="942374" cy="369332"/>
          </a:xfrm>
          <a:prstGeom prst="rect">
            <a:avLst/>
          </a:prstGeom>
          <a:noFill/>
        </p:spPr>
        <p:txBody>
          <a:bodyPr wrap="none" rtlCol="0">
            <a:spAutoFit/>
          </a:bodyPr>
          <a:lstStyle/>
          <a:p>
            <a:r>
              <a:rPr lang="en-US" dirty="0" err="1"/>
              <a:t>Mặt</a:t>
            </a:r>
            <a:r>
              <a:rPr lang="en-US" dirty="0"/>
              <a:t> </a:t>
            </a:r>
            <a:r>
              <a:rPr lang="en-US" dirty="0" err="1"/>
              <a:t>sau</a:t>
            </a:r>
            <a:endParaRPr lang="en-US" dirty="0"/>
          </a:p>
        </p:txBody>
      </p:sp>
      <p:pic>
        <p:nvPicPr>
          <p:cNvPr id="3" name="Picture 2" descr="Linh Kiện Điện Tử, Module, Công Cụ, Kit phát triển, Cảm biến,Sản phẩm công  nghệ">
            <a:extLst>
              <a:ext uri="{FF2B5EF4-FFF2-40B4-BE49-F238E27FC236}">
                <a16:creationId xmlns:a16="http://schemas.microsoft.com/office/drawing/2014/main" id="{81BAC51A-FE17-6A9F-7716-A44E9EF5F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black circuit board with many small white buttons&#10;&#10;Description automatically generated with medium confidence">
            <a:extLst>
              <a:ext uri="{FF2B5EF4-FFF2-40B4-BE49-F238E27FC236}">
                <a16:creationId xmlns:a16="http://schemas.microsoft.com/office/drawing/2014/main" id="{3D65907E-916F-1A33-2602-FD8998ACED47}"/>
              </a:ext>
            </a:extLst>
          </p:cNvPr>
          <p:cNvPicPr>
            <a:picLocks noChangeAspect="1"/>
          </p:cNvPicPr>
          <p:nvPr/>
        </p:nvPicPr>
        <p:blipFill rotWithShape="1">
          <a:blip r:embed="rId3">
            <a:extLst>
              <a:ext uri="{28A0092B-C50C-407E-A947-70E740481C1C}">
                <a14:useLocalDpi xmlns:a14="http://schemas.microsoft.com/office/drawing/2010/main" val="0"/>
              </a:ext>
            </a:extLst>
          </a:blip>
          <a:srcRect l="25225" t="23052" r="27634" b="24044"/>
          <a:stretch/>
        </p:blipFill>
        <p:spPr>
          <a:xfrm>
            <a:off x="838200" y="1690688"/>
            <a:ext cx="5257800" cy="3933739"/>
          </a:xfrm>
          <a:prstGeom prst="rect">
            <a:avLst/>
          </a:prstGeom>
        </p:spPr>
      </p:pic>
      <p:pic>
        <p:nvPicPr>
          <p:cNvPr id="16" name="Picture 15" descr="A black circuit board with white text&#10;&#10;Description automatically generated">
            <a:extLst>
              <a:ext uri="{FF2B5EF4-FFF2-40B4-BE49-F238E27FC236}">
                <a16:creationId xmlns:a16="http://schemas.microsoft.com/office/drawing/2014/main" id="{BC4CE753-716A-7365-F42A-20AA0D11AAD6}"/>
              </a:ext>
            </a:extLst>
          </p:cNvPr>
          <p:cNvPicPr>
            <a:picLocks noChangeAspect="1"/>
          </p:cNvPicPr>
          <p:nvPr/>
        </p:nvPicPr>
        <p:blipFill rotWithShape="1">
          <a:blip r:embed="rId4">
            <a:extLst>
              <a:ext uri="{28A0092B-C50C-407E-A947-70E740481C1C}">
                <a14:useLocalDpi xmlns:a14="http://schemas.microsoft.com/office/drawing/2010/main" val="0"/>
              </a:ext>
            </a:extLst>
          </a:blip>
          <a:srcRect l="18924" t="20317" r="29965" b="23373"/>
          <a:stretch/>
        </p:blipFill>
        <p:spPr>
          <a:xfrm>
            <a:off x="6096000" y="1690688"/>
            <a:ext cx="5355848" cy="3933739"/>
          </a:xfrm>
          <a:prstGeom prst="rect">
            <a:avLst/>
          </a:prstGeom>
        </p:spPr>
      </p:pic>
    </p:spTree>
    <p:extLst>
      <p:ext uri="{BB962C8B-B14F-4D97-AF65-F5344CB8AC3E}">
        <p14:creationId xmlns:p14="http://schemas.microsoft.com/office/powerpoint/2010/main" val="81331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3410-1456-A025-31CC-32329550729E}"/>
              </a:ext>
            </a:extLst>
          </p:cNvPr>
          <p:cNvSpPr>
            <a:spLocks noGrp="1"/>
          </p:cNvSpPr>
          <p:nvPr>
            <p:ph type="title"/>
          </p:nvPr>
        </p:nvSpPr>
        <p:spPr/>
        <p:txBody>
          <a:bodyPr>
            <a:normAutofit/>
          </a:bodyPr>
          <a:lstStyle/>
          <a:p>
            <a:r>
              <a:rPr lang="en-US" sz="2400" b="1" dirty="0"/>
              <a:t>2. </a:t>
            </a:r>
            <a:r>
              <a:rPr lang="en-US" sz="2400" b="1" dirty="0" err="1"/>
              <a:t>Phần</a:t>
            </a:r>
            <a:r>
              <a:rPr lang="en-US" sz="2400" b="1" dirty="0"/>
              <a:t> </a:t>
            </a:r>
            <a:r>
              <a:rPr lang="en-US" sz="2400" b="1" dirty="0" err="1"/>
              <a:t>cứng</a:t>
            </a:r>
            <a:br>
              <a:rPr lang="en-US" sz="3600" dirty="0"/>
            </a:br>
            <a:r>
              <a:rPr lang="en-US" sz="1800" dirty="0">
                <a:latin typeface="+mn-lt"/>
              </a:rPr>
              <a:t>   </a:t>
            </a:r>
            <a:r>
              <a:rPr lang="en-US" sz="1800" dirty="0" err="1">
                <a:latin typeface="+mn-lt"/>
              </a:rPr>
              <a:t>Sơ</a:t>
            </a:r>
            <a:r>
              <a:rPr lang="en-US" sz="1800" dirty="0">
                <a:latin typeface="+mn-lt"/>
              </a:rPr>
              <a:t> </a:t>
            </a:r>
            <a:r>
              <a:rPr lang="en-US" sz="1800" dirty="0" err="1">
                <a:latin typeface="+mn-lt"/>
              </a:rPr>
              <a:t>đồ</a:t>
            </a:r>
            <a:r>
              <a:rPr lang="en-US" sz="1800" dirty="0">
                <a:latin typeface="+mn-lt"/>
              </a:rPr>
              <a:t> </a:t>
            </a:r>
            <a:r>
              <a:rPr lang="en-US" sz="1800" dirty="0" err="1">
                <a:latin typeface="+mn-lt"/>
              </a:rPr>
              <a:t>kết</a:t>
            </a:r>
            <a:r>
              <a:rPr lang="en-US" sz="1800" dirty="0">
                <a:latin typeface="+mn-lt"/>
              </a:rPr>
              <a:t> </a:t>
            </a:r>
            <a:r>
              <a:rPr lang="en-US" sz="1800" dirty="0" err="1">
                <a:latin typeface="+mn-lt"/>
              </a:rPr>
              <a:t>nối</a:t>
            </a:r>
            <a:endParaRPr lang="en-US" sz="1800" dirty="0">
              <a:latin typeface="+mn-lt"/>
            </a:endParaRPr>
          </a:p>
        </p:txBody>
      </p:sp>
      <p:pic>
        <p:nvPicPr>
          <p:cNvPr id="3" name="Picture 2" descr="Linh Kiện Điện Tử, Module, Công Cụ, Kit phát triển, Cảm biến,Sản phẩm công  nghệ">
            <a:extLst>
              <a:ext uri="{FF2B5EF4-FFF2-40B4-BE49-F238E27FC236}">
                <a16:creationId xmlns:a16="http://schemas.microsoft.com/office/drawing/2014/main" id="{81BAC51A-FE17-6A9F-7716-A44E9EF5F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6DB672-D6BC-9DD5-889E-C0BDB8F70E4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25753" y1="71106" x2="56698" y2="73209"/>
                        <a14:backgroundMark x1="56698" y1="73209" x2="62980" y2="73014"/>
                        <a14:backgroundMark x1="62409" y1="72819" x2="53115" y2="76830"/>
                        <a14:backgroundMark x1="63551" y1="73014" x2="55919" y2="74494"/>
                      </a14:backgroundRemoval>
                    </a14:imgEffect>
                  </a14:imgLayer>
                </a14:imgProps>
              </a:ext>
            </a:extLst>
          </a:blip>
          <a:stretch>
            <a:fillRect/>
          </a:stretch>
        </p:blipFill>
        <p:spPr>
          <a:xfrm>
            <a:off x="342211" y="-628889"/>
            <a:ext cx="5753789" cy="7671719"/>
          </a:xfrm>
          <a:prstGeom prst="rect">
            <a:avLst/>
          </a:prstGeom>
        </p:spPr>
      </p:pic>
      <p:pic>
        <p:nvPicPr>
          <p:cNvPr id="7" name="Picture 6">
            <a:extLst>
              <a:ext uri="{FF2B5EF4-FFF2-40B4-BE49-F238E27FC236}">
                <a16:creationId xmlns:a16="http://schemas.microsoft.com/office/drawing/2014/main" id="{5FBC35D4-77C3-EA63-4430-52285C433FC9}"/>
              </a:ext>
            </a:extLst>
          </p:cNvPr>
          <p:cNvPicPr>
            <a:picLocks noChangeAspect="1"/>
          </p:cNvPicPr>
          <p:nvPr/>
        </p:nvPicPr>
        <p:blipFill rotWithShape="1">
          <a:blip r:embed="rId5"/>
          <a:srcRect l="1464" t="24652" r="1464" b="17884"/>
          <a:stretch/>
        </p:blipFill>
        <p:spPr>
          <a:xfrm>
            <a:off x="4891314" y="1025773"/>
            <a:ext cx="6462486" cy="5100772"/>
          </a:xfrm>
          <a:prstGeom prst="rect">
            <a:avLst/>
          </a:prstGeom>
        </p:spPr>
      </p:pic>
    </p:spTree>
    <p:extLst>
      <p:ext uri="{BB962C8B-B14F-4D97-AF65-F5344CB8AC3E}">
        <p14:creationId xmlns:p14="http://schemas.microsoft.com/office/powerpoint/2010/main" val="3852972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DBD4B-0ADC-911D-ADA6-F7D8145155C4}"/>
              </a:ext>
            </a:extLst>
          </p:cNvPr>
          <p:cNvSpPr>
            <a:spLocks noGrp="1"/>
          </p:cNvSpPr>
          <p:nvPr>
            <p:ph type="title"/>
          </p:nvPr>
        </p:nvSpPr>
        <p:spPr/>
        <p:txBody>
          <a:bodyPr>
            <a:normAutofit/>
          </a:bodyPr>
          <a:lstStyle/>
          <a:p>
            <a:r>
              <a:rPr lang="en-US" sz="2200" b="1" dirty="0"/>
              <a:t>3. </a:t>
            </a:r>
            <a:r>
              <a:rPr lang="en-US" sz="2200" b="1" dirty="0" err="1"/>
              <a:t>Hướng</a:t>
            </a:r>
            <a:r>
              <a:rPr lang="en-US" sz="2200" b="1" dirty="0"/>
              <a:t> </a:t>
            </a:r>
            <a:r>
              <a:rPr lang="en-US" sz="2200" b="1" dirty="0" err="1"/>
              <a:t>dẫn</a:t>
            </a:r>
            <a:r>
              <a:rPr lang="en-US" sz="2200" b="1" dirty="0"/>
              <a:t> </a:t>
            </a:r>
            <a:r>
              <a:rPr lang="en-US" sz="2200" b="1" dirty="0" err="1"/>
              <a:t>cài</a:t>
            </a:r>
            <a:r>
              <a:rPr lang="en-US" sz="2200" b="1" dirty="0"/>
              <a:t> </a:t>
            </a:r>
            <a:r>
              <a:rPr lang="en-US" sz="2200" b="1" dirty="0" err="1"/>
              <a:t>đặt</a:t>
            </a:r>
            <a:r>
              <a:rPr lang="en-US" sz="2200" b="1" dirty="0"/>
              <a:t> BLYNK</a:t>
            </a:r>
          </a:p>
        </p:txBody>
      </p:sp>
      <p:pic>
        <p:nvPicPr>
          <p:cNvPr id="5" name="Content Placeholder 4">
            <a:extLst>
              <a:ext uri="{FF2B5EF4-FFF2-40B4-BE49-F238E27FC236}">
                <a16:creationId xmlns:a16="http://schemas.microsoft.com/office/drawing/2014/main" id="{6459E2CD-42A7-D1AD-A71A-7B0DBE3E2DAB}"/>
              </a:ext>
            </a:extLst>
          </p:cNvPr>
          <p:cNvPicPr>
            <a:picLocks noGrp="1" noChangeAspect="1"/>
          </p:cNvPicPr>
          <p:nvPr>
            <p:ph idx="1"/>
          </p:nvPr>
        </p:nvPicPr>
        <p:blipFill>
          <a:blip r:embed="rId2"/>
          <a:stretch>
            <a:fillRect/>
          </a:stretch>
        </p:blipFill>
        <p:spPr>
          <a:xfrm>
            <a:off x="838200" y="2005147"/>
            <a:ext cx="10515600" cy="4215176"/>
          </a:xfr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7ABFCBD0-8BCC-020D-FA71-D4BE2A42D994}"/>
                  </a:ext>
                </a:extLst>
              </p14:cNvPr>
              <p14:cNvContentPartPr/>
              <p14:nvPr/>
            </p14:nvContentPartPr>
            <p14:xfrm>
              <a:off x="1056640" y="2365121"/>
              <a:ext cx="1118520" cy="25920"/>
            </p14:xfrm>
          </p:contentPart>
        </mc:Choice>
        <mc:Fallback xmlns="">
          <p:pic>
            <p:nvPicPr>
              <p:cNvPr id="18" name="Ink 17">
                <a:extLst>
                  <a:ext uri="{FF2B5EF4-FFF2-40B4-BE49-F238E27FC236}">
                    <a16:creationId xmlns:a16="http://schemas.microsoft.com/office/drawing/2014/main" id="{7ABFCBD0-8BCC-020D-FA71-D4BE2A42D994}"/>
                  </a:ext>
                </a:extLst>
              </p:cNvPr>
              <p:cNvPicPr/>
              <p:nvPr/>
            </p:nvPicPr>
            <p:blipFill>
              <a:blip r:embed="rId4"/>
              <a:stretch>
                <a:fillRect/>
              </a:stretch>
            </p:blipFill>
            <p:spPr>
              <a:xfrm>
                <a:off x="1039000" y="2347481"/>
                <a:ext cx="115416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CB4E361C-80C4-860A-08C7-B9A2C9D737FE}"/>
                  </a:ext>
                </a:extLst>
              </p14:cNvPr>
              <p14:cNvContentPartPr/>
              <p14:nvPr/>
            </p14:nvContentPartPr>
            <p14:xfrm>
              <a:off x="2885440" y="2767961"/>
              <a:ext cx="574200" cy="3600"/>
            </p14:xfrm>
          </p:contentPart>
        </mc:Choice>
        <mc:Fallback xmlns="">
          <p:pic>
            <p:nvPicPr>
              <p:cNvPr id="19" name="Ink 18">
                <a:extLst>
                  <a:ext uri="{FF2B5EF4-FFF2-40B4-BE49-F238E27FC236}">
                    <a16:creationId xmlns:a16="http://schemas.microsoft.com/office/drawing/2014/main" id="{CB4E361C-80C4-860A-08C7-B9A2C9D737FE}"/>
                  </a:ext>
                </a:extLst>
              </p:cNvPr>
              <p:cNvPicPr/>
              <p:nvPr/>
            </p:nvPicPr>
            <p:blipFill>
              <a:blip r:embed="rId6"/>
              <a:stretch>
                <a:fillRect/>
              </a:stretch>
            </p:blipFill>
            <p:spPr>
              <a:xfrm>
                <a:off x="2867800" y="2749961"/>
                <a:ext cx="609840" cy="39240"/>
              </a:xfrm>
              <a:prstGeom prst="rect">
                <a:avLst/>
              </a:prstGeom>
            </p:spPr>
          </p:pic>
        </mc:Fallback>
      </mc:AlternateContent>
      <p:grpSp>
        <p:nvGrpSpPr>
          <p:cNvPr id="22" name="Group 21">
            <a:extLst>
              <a:ext uri="{FF2B5EF4-FFF2-40B4-BE49-F238E27FC236}">
                <a16:creationId xmlns:a16="http://schemas.microsoft.com/office/drawing/2014/main" id="{EB796938-3E2D-AA52-612C-1FB5693C2AA7}"/>
              </a:ext>
            </a:extLst>
          </p:cNvPr>
          <p:cNvGrpSpPr/>
          <p:nvPr/>
        </p:nvGrpSpPr>
        <p:grpSpPr>
          <a:xfrm>
            <a:off x="9445720" y="5880161"/>
            <a:ext cx="564480" cy="360"/>
            <a:chOff x="9445720" y="5494267"/>
            <a:chExt cx="564480" cy="360"/>
          </a:xfrm>
        </p:grpSpPr>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A588D0FC-CDDA-AE96-A546-6F5EE63CC26E}"/>
                    </a:ext>
                  </a:extLst>
                </p14:cNvPr>
                <p14:cNvContentPartPr/>
                <p14:nvPr/>
              </p14:nvContentPartPr>
              <p14:xfrm>
                <a:off x="9605200" y="5494267"/>
                <a:ext cx="360" cy="360"/>
              </p14:xfrm>
            </p:contentPart>
          </mc:Choice>
          <mc:Fallback xmlns="">
            <p:pic>
              <p:nvPicPr>
                <p:cNvPr id="20" name="Ink 19">
                  <a:extLst>
                    <a:ext uri="{FF2B5EF4-FFF2-40B4-BE49-F238E27FC236}">
                      <a16:creationId xmlns:a16="http://schemas.microsoft.com/office/drawing/2014/main" id="{A588D0FC-CDDA-AE96-A546-6F5EE63CC26E}"/>
                    </a:ext>
                  </a:extLst>
                </p:cNvPr>
                <p:cNvPicPr/>
                <p:nvPr/>
              </p:nvPicPr>
              <p:blipFill>
                <a:blip r:embed="rId8"/>
                <a:stretch>
                  <a:fillRect/>
                </a:stretch>
              </p:blipFill>
              <p:spPr>
                <a:xfrm>
                  <a:off x="9587200" y="5476627"/>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BD7EA88B-F5D8-E89C-FCBB-BC44DE855893}"/>
                    </a:ext>
                  </a:extLst>
                </p14:cNvPr>
                <p14:cNvContentPartPr/>
                <p14:nvPr/>
              </p14:nvContentPartPr>
              <p14:xfrm>
                <a:off x="9445720" y="5494267"/>
                <a:ext cx="564480" cy="360"/>
              </p14:xfrm>
            </p:contentPart>
          </mc:Choice>
          <mc:Fallback xmlns="">
            <p:pic>
              <p:nvPicPr>
                <p:cNvPr id="21" name="Ink 20">
                  <a:extLst>
                    <a:ext uri="{FF2B5EF4-FFF2-40B4-BE49-F238E27FC236}">
                      <a16:creationId xmlns:a16="http://schemas.microsoft.com/office/drawing/2014/main" id="{BD7EA88B-F5D8-E89C-FCBB-BC44DE855893}"/>
                    </a:ext>
                  </a:extLst>
                </p:cNvPr>
                <p:cNvPicPr/>
                <p:nvPr/>
              </p:nvPicPr>
              <p:blipFill>
                <a:blip r:embed="rId10"/>
                <a:stretch>
                  <a:fillRect/>
                </a:stretch>
              </p:blipFill>
              <p:spPr>
                <a:xfrm>
                  <a:off x="9427720" y="5476627"/>
                  <a:ext cx="600120" cy="36000"/>
                </a:xfrm>
                <a:prstGeom prst="rect">
                  <a:avLst/>
                </a:prstGeom>
              </p:spPr>
            </p:pic>
          </mc:Fallback>
        </mc:AlternateContent>
      </p:grpSp>
      <p:sp>
        <p:nvSpPr>
          <p:cNvPr id="23" name="TextBox 22">
            <a:extLst>
              <a:ext uri="{FF2B5EF4-FFF2-40B4-BE49-F238E27FC236}">
                <a16:creationId xmlns:a16="http://schemas.microsoft.com/office/drawing/2014/main" id="{9A18150A-E1BE-3F1A-AFF0-161BF6D04552}"/>
              </a:ext>
            </a:extLst>
          </p:cNvPr>
          <p:cNvSpPr txBox="1"/>
          <p:nvPr/>
        </p:nvSpPr>
        <p:spPr>
          <a:xfrm>
            <a:off x="838200" y="1167468"/>
            <a:ext cx="5857966" cy="553998"/>
          </a:xfrm>
          <a:prstGeom prst="rect">
            <a:avLst/>
          </a:prstGeom>
          <a:noFill/>
        </p:spPr>
        <p:txBody>
          <a:bodyPr wrap="square" rtlCol="0">
            <a:spAutoFit/>
          </a:bodyPr>
          <a:lstStyle/>
          <a:p>
            <a:r>
              <a:rPr lang="en-US" sz="1600" b="1" dirty="0"/>
              <a:t>3.0 </a:t>
            </a:r>
            <a:r>
              <a:rPr lang="en-US" sz="1600" b="1" dirty="0" err="1"/>
              <a:t>Tạo</a:t>
            </a:r>
            <a:r>
              <a:rPr lang="en-US" sz="1600" b="1" dirty="0"/>
              <a:t> Template</a:t>
            </a:r>
          </a:p>
          <a:p>
            <a:r>
              <a:rPr lang="en-US" sz="1400" dirty="0" err="1"/>
              <a:t>Truy</a:t>
            </a:r>
            <a:r>
              <a:rPr lang="en-US" sz="1400" dirty="0"/>
              <a:t> </a:t>
            </a:r>
            <a:r>
              <a:rPr lang="en-US" sz="1400" dirty="0" err="1"/>
              <a:t>cập</a:t>
            </a:r>
            <a:r>
              <a:rPr lang="en-US" sz="1400" dirty="0"/>
              <a:t> </a:t>
            </a:r>
            <a:r>
              <a:rPr lang="en-US" sz="1400" dirty="0" err="1"/>
              <a:t>vào</a:t>
            </a:r>
            <a:r>
              <a:rPr lang="en-US" sz="1400" dirty="0"/>
              <a:t> </a:t>
            </a:r>
            <a:r>
              <a:rPr lang="en-US" sz="1400" i="1" u="sng" dirty="0">
                <a:solidFill>
                  <a:schemeClr val="accent1"/>
                </a:solidFill>
              </a:rPr>
              <a:t>blynk.io</a:t>
            </a:r>
            <a:r>
              <a:rPr lang="en-US" sz="1400" dirty="0"/>
              <a:t>, </a:t>
            </a:r>
            <a:r>
              <a:rPr lang="en-US" sz="1400" dirty="0" err="1"/>
              <a:t>tạo</a:t>
            </a:r>
            <a:r>
              <a:rPr lang="en-US" sz="1400" dirty="0"/>
              <a:t> </a:t>
            </a:r>
            <a:r>
              <a:rPr lang="en-US" sz="1400" dirty="0" err="1"/>
              <a:t>các</a:t>
            </a:r>
            <a:r>
              <a:rPr lang="en-US" sz="1400" dirty="0"/>
              <a:t> </a:t>
            </a:r>
            <a:r>
              <a:rPr lang="en-US" sz="1400" dirty="0" err="1"/>
              <a:t>bước</a:t>
            </a:r>
            <a:r>
              <a:rPr lang="en-US" sz="1400" dirty="0"/>
              <a:t> </a:t>
            </a:r>
            <a:r>
              <a:rPr lang="en-US" sz="1400" dirty="0" err="1"/>
              <a:t>như</a:t>
            </a:r>
            <a:r>
              <a:rPr lang="en-US" sz="1400" dirty="0"/>
              <a:t> </a:t>
            </a:r>
            <a:r>
              <a:rPr lang="en-US" sz="1400" dirty="0" err="1"/>
              <a:t>sau</a:t>
            </a:r>
            <a:r>
              <a:rPr lang="en-US" sz="1400" dirty="0"/>
              <a:t>: </a:t>
            </a:r>
          </a:p>
        </p:txBody>
      </p:sp>
      <p:pic>
        <p:nvPicPr>
          <p:cNvPr id="3" name="Picture 2" descr="Linh Kiện Điện Tử, Module, Công Cụ, Kit phát triển, Cảm biến,Sản phẩm công  nghệ">
            <a:extLst>
              <a:ext uri="{FF2B5EF4-FFF2-40B4-BE49-F238E27FC236}">
                <a16:creationId xmlns:a16="http://schemas.microsoft.com/office/drawing/2014/main" id="{53A8BB61-D892-433A-40CE-A07AA5F475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770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DBD4B-0ADC-911D-ADA6-F7D8145155C4}"/>
              </a:ext>
            </a:extLst>
          </p:cNvPr>
          <p:cNvSpPr>
            <a:spLocks noGrp="1"/>
          </p:cNvSpPr>
          <p:nvPr>
            <p:ph type="title"/>
          </p:nvPr>
        </p:nvSpPr>
        <p:spPr/>
        <p:txBody>
          <a:bodyPr>
            <a:normAutofit/>
          </a:bodyPr>
          <a:lstStyle/>
          <a:p>
            <a:r>
              <a:rPr lang="en-US" sz="2200" b="1" dirty="0"/>
              <a:t>3. </a:t>
            </a:r>
            <a:r>
              <a:rPr lang="en-US" sz="2200" b="1" dirty="0" err="1"/>
              <a:t>Hướng</a:t>
            </a:r>
            <a:r>
              <a:rPr lang="en-US" sz="2200" b="1" dirty="0"/>
              <a:t> </a:t>
            </a:r>
            <a:r>
              <a:rPr lang="en-US" sz="2200" b="1" dirty="0" err="1"/>
              <a:t>dẫn</a:t>
            </a:r>
            <a:r>
              <a:rPr lang="en-US" sz="2200" b="1" dirty="0"/>
              <a:t> </a:t>
            </a:r>
            <a:r>
              <a:rPr lang="en-US" sz="2200" b="1" dirty="0" err="1"/>
              <a:t>cài</a:t>
            </a:r>
            <a:r>
              <a:rPr lang="en-US" sz="2200" b="1" dirty="0"/>
              <a:t> </a:t>
            </a:r>
            <a:r>
              <a:rPr lang="en-US" sz="2200" b="1" dirty="0" err="1"/>
              <a:t>đặt</a:t>
            </a:r>
            <a:r>
              <a:rPr lang="en-US" sz="2200" b="1" dirty="0"/>
              <a:t> BLYNK</a:t>
            </a:r>
          </a:p>
        </p:txBody>
      </p:sp>
      <p:sp>
        <p:nvSpPr>
          <p:cNvPr id="23" name="TextBox 22">
            <a:extLst>
              <a:ext uri="{FF2B5EF4-FFF2-40B4-BE49-F238E27FC236}">
                <a16:creationId xmlns:a16="http://schemas.microsoft.com/office/drawing/2014/main" id="{9A18150A-E1BE-3F1A-AFF0-161BF6D04552}"/>
              </a:ext>
            </a:extLst>
          </p:cNvPr>
          <p:cNvSpPr txBox="1"/>
          <p:nvPr/>
        </p:nvSpPr>
        <p:spPr>
          <a:xfrm>
            <a:off x="1056640" y="1247538"/>
            <a:ext cx="2818701" cy="338554"/>
          </a:xfrm>
          <a:prstGeom prst="rect">
            <a:avLst/>
          </a:prstGeom>
          <a:noFill/>
        </p:spPr>
        <p:txBody>
          <a:bodyPr wrap="square" rtlCol="0">
            <a:spAutoFit/>
          </a:bodyPr>
          <a:lstStyle/>
          <a:p>
            <a:r>
              <a:rPr lang="en-US" sz="1600" b="1" dirty="0"/>
              <a:t>3.0 </a:t>
            </a:r>
            <a:r>
              <a:rPr lang="en-US" sz="1600" b="1" dirty="0" err="1"/>
              <a:t>Tạo</a:t>
            </a:r>
            <a:r>
              <a:rPr lang="en-US" sz="1600" b="1" dirty="0"/>
              <a:t> Template</a:t>
            </a:r>
          </a:p>
        </p:txBody>
      </p:sp>
      <p:pic>
        <p:nvPicPr>
          <p:cNvPr id="4" name="Picture 3">
            <a:extLst>
              <a:ext uri="{FF2B5EF4-FFF2-40B4-BE49-F238E27FC236}">
                <a16:creationId xmlns:a16="http://schemas.microsoft.com/office/drawing/2014/main" id="{CE194FD9-6205-B358-2180-210EFD8BDC32}"/>
              </a:ext>
            </a:extLst>
          </p:cNvPr>
          <p:cNvPicPr>
            <a:picLocks noChangeAspect="1"/>
          </p:cNvPicPr>
          <p:nvPr/>
        </p:nvPicPr>
        <p:blipFill>
          <a:blip r:embed="rId2"/>
          <a:stretch>
            <a:fillRect/>
          </a:stretch>
        </p:blipFill>
        <p:spPr>
          <a:xfrm>
            <a:off x="2465990" y="1844675"/>
            <a:ext cx="6753225" cy="4648200"/>
          </a:xfrm>
          <a:prstGeom prst="rect">
            <a:avLst/>
          </a:prstGeom>
        </p:spPr>
      </p:pic>
      <p:pic>
        <p:nvPicPr>
          <p:cNvPr id="7" name="Picture 6">
            <a:extLst>
              <a:ext uri="{FF2B5EF4-FFF2-40B4-BE49-F238E27FC236}">
                <a16:creationId xmlns:a16="http://schemas.microsoft.com/office/drawing/2014/main" id="{95CFB4B5-20CE-0341-A86B-7452A64F1AF8}"/>
              </a:ext>
            </a:extLst>
          </p:cNvPr>
          <p:cNvPicPr>
            <a:picLocks noChangeAspect="1"/>
          </p:cNvPicPr>
          <p:nvPr/>
        </p:nvPicPr>
        <p:blipFill>
          <a:blip r:embed="rId3"/>
          <a:stretch>
            <a:fillRect/>
          </a:stretch>
        </p:blipFill>
        <p:spPr>
          <a:xfrm>
            <a:off x="2895600" y="2805656"/>
            <a:ext cx="2133600" cy="219075"/>
          </a:xfrm>
          <a:prstGeom prst="rect">
            <a:avLst/>
          </a:prstGeom>
        </p:spPr>
      </p:pic>
      <p:pic>
        <p:nvPicPr>
          <p:cNvPr id="3" name="Picture 2" descr="Linh Kiện Điện Tử, Module, Công Cụ, Kit phát triển, Cảm biến,Sản phẩm công  nghệ">
            <a:extLst>
              <a:ext uri="{FF2B5EF4-FFF2-40B4-BE49-F238E27FC236}">
                <a16:creationId xmlns:a16="http://schemas.microsoft.com/office/drawing/2014/main" id="{5EC32A51-DC5C-7F58-2FA0-3918C61058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39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600" b="1" dirty="0"/>
              <a:t>3.1 </a:t>
            </a:r>
            <a:r>
              <a:rPr lang="en-US" sz="1600" b="1" dirty="0" err="1"/>
              <a:t>Datastream</a:t>
            </a:r>
            <a:endParaRPr lang="en-US" sz="1600" b="1" dirty="0"/>
          </a:p>
          <a:p>
            <a:pPr marL="0" indent="0">
              <a:buNone/>
            </a:pPr>
            <a:r>
              <a:rPr lang="en-US" sz="1400" dirty="0" err="1"/>
              <a:t>Thiết</a:t>
            </a:r>
            <a:r>
              <a:rPr lang="en-US" sz="1400" dirty="0"/>
              <a:t> </a:t>
            </a:r>
            <a:r>
              <a:rPr lang="en-US" sz="1400" dirty="0" err="1"/>
              <a:t>lập</a:t>
            </a:r>
            <a:r>
              <a:rPr lang="en-US" sz="1400" dirty="0"/>
              <a:t> </a:t>
            </a:r>
            <a:r>
              <a:rPr lang="en-US" sz="1400" dirty="0" err="1"/>
              <a:t>các</a:t>
            </a:r>
            <a:r>
              <a:rPr lang="en-US" sz="1400" dirty="0"/>
              <a:t> </a:t>
            </a:r>
            <a:r>
              <a:rPr lang="en-US" sz="1400" dirty="0" err="1"/>
              <a:t>giá</a:t>
            </a:r>
            <a:r>
              <a:rPr lang="en-US" sz="1400" dirty="0"/>
              <a:t> </a:t>
            </a:r>
            <a:r>
              <a:rPr lang="en-US" sz="1400" dirty="0" err="1"/>
              <a:t>trị</a:t>
            </a:r>
            <a:r>
              <a:rPr lang="en-US" sz="1400" dirty="0"/>
              <a:t> </a:t>
            </a:r>
            <a:r>
              <a:rPr lang="en-US" sz="1400" dirty="0" err="1"/>
              <a:t>datastream</a:t>
            </a:r>
            <a:r>
              <a:rPr lang="en-US" sz="1400" dirty="0"/>
              <a:t> </a:t>
            </a:r>
            <a:r>
              <a:rPr lang="en-US" sz="1400" dirty="0" err="1"/>
              <a:t>như</a:t>
            </a:r>
            <a:r>
              <a:rPr lang="en-US" sz="1400" dirty="0"/>
              <a:t> </a:t>
            </a:r>
            <a:r>
              <a:rPr lang="en-US" sz="1400" dirty="0" err="1"/>
              <a:t>sau</a:t>
            </a:r>
            <a:r>
              <a:rPr lang="en-US" sz="1400" dirty="0"/>
              <a:t>:</a:t>
            </a:r>
          </a:p>
          <a:p>
            <a:pPr>
              <a:buFontTx/>
              <a:buChar char="-"/>
            </a:pPr>
            <a:r>
              <a:rPr lang="en-US" sz="1400" dirty="0">
                <a:solidFill>
                  <a:schemeClr val="accent1"/>
                </a:solidFill>
              </a:rPr>
              <a:t>Temp</a:t>
            </a:r>
            <a:r>
              <a:rPr lang="en-US" sz="1400" dirty="0"/>
              <a:t> (V0) : </a:t>
            </a:r>
            <a:r>
              <a:rPr lang="en-US" sz="1400" dirty="0" err="1"/>
              <a:t>Biến</a:t>
            </a:r>
            <a:r>
              <a:rPr lang="en-US" sz="1400" dirty="0"/>
              <a:t> </a:t>
            </a:r>
            <a:r>
              <a:rPr lang="en-US" sz="1400" dirty="0" err="1"/>
              <a:t>theo</a:t>
            </a:r>
            <a:r>
              <a:rPr lang="en-US" sz="1400" dirty="0"/>
              <a:t> </a:t>
            </a:r>
            <a:r>
              <a:rPr lang="en-US" sz="1400" dirty="0" err="1"/>
              <a:t>dõi</a:t>
            </a:r>
            <a:r>
              <a:rPr lang="en-US" sz="1400" dirty="0"/>
              <a:t> </a:t>
            </a:r>
            <a:r>
              <a:rPr lang="en-US" sz="1400" dirty="0" err="1"/>
              <a:t>nhiệt</a:t>
            </a:r>
            <a:r>
              <a:rPr lang="en-US" sz="1400" dirty="0"/>
              <a:t> </a:t>
            </a:r>
            <a:r>
              <a:rPr lang="en-US" sz="1400" dirty="0" err="1"/>
              <a:t>độ</a:t>
            </a:r>
            <a:r>
              <a:rPr lang="en-US" sz="1400" dirty="0"/>
              <a:t> </a:t>
            </a:r>
            <a:r>
              <a:rPr lang="en-US" sz="1400" dirty="0" err="1"/>
              <a:t>môi</a:t>
            </a:r>
            <a:r>
              <a:rPr lang="en-US" sz="1400" dirty="0"/>
              <a:t> </a:t>
            </a:r>
            <a:r>
              <a:rPr lang="en-US" sz="1400" dirty="0" err="1"/>
              <a:t>trường</a:t>
            </a:r>
            <a:r>
              <a:rPr lang="en-US" sz="1400" dirty="0"/>
              <a:t> (*C)</a:t>
            </a:r>
          </a:p>
          <a:p>
            <a:pPr>
              <a:buFontTx/>
              <a:buChar char="-"/>
            </a:pPr>
            <a:r>
              <a:rPr lang="en-US" sz="1400" dirty="0" err="1">
                <a:solidFill>
                  <a:schemeClr val="accent1"/>
                </a:solidFill>
              </a:rPr>
              <a:t>Humi</a:t>
            </a:r>
            <a:r>
              <a:rPr lang="en-US" sz="1400" dirty="0"/>
              <a:t> (V1) : </a:t>
            </a:r>
            <a:r>
              <a:rPr lang="en-US" sz="1400" dirty="0" err="1"/>
              <a:t>Biến</a:t>
            </a:r>
            <a:r>
              <a:rPr lang="en-US" sz="1400" dirty="0"/>
              <a:t> </a:t>
            </a:r>
            <a:r>
              <a:rPr lang="en-US" sz="1400" dirty="0" err="1"/>
              <a:t>theo</a:t>
            </a:r>
            <a:r>
              <a:rPr lang="en-US" sz="1400" dirty="0"/>
              <a:t> </a:t>
            </a:r>
            <a:r>
              <a:rPr lang="en-US" sz="1400" dirty="0" err="1"/>
              <a:t>dõi</a:t>
            </a:r>
            <a:r>
              <a:rPr lang="en-US" sz="1400" dirty="0"/>
              <a:t> </a:t>
            </a:r>
            <a:r>
              <a:rPr lang="en-US" sz="1400" dirty="0" err="1"/>
              <a:t>độ</a:t>
            </a:r>
            <a:r>
              <a:rPr lang="en-US" sz="1400" dirty="0"/>
              <a:t> </a:t>
            </a:r>
            <a:r>
              <a:rPr lang="en-US" sz="1400" dirty="0" err="1"/>
              <a:t>ẩm</a:t>
            </a:r>
            <a:r>
              <a:rPr lang="en-US" sz="1400" dirty="0"/>
              <a:t> </a:t>
            </a:r>
            <a:r>
              <a:rPr lang="en-US" sz="1400" dirty="0" err="1"/>
              <a:t>môi</a:t>
            </a:r>
            <a:r>
              <a:rPr lang="en-US" sz="1400" dirty="0"/>
              <a:t> </a:t>
            </a:r>
            <a:r>
              <a:rPr lang="en-US" sz="1400" dirty="0" err="1"/>
              <a:t>trường</a:t>
            </a:r>
            <a:r>
              <a:rPr lang="en-US" sz="1400" dirty="0"/>
              <a:t> (%)</a:t>
            </a:r>
          </a:p>
          <a:p>
            <a:pPr>
              <a:buFontTx/>
              <a:buChar char="-"/>
            </a:pPr>
            <a:r>
              <a:rPr lang="en-US" sz="1400" dirty="0">
                <a:solidFill>
                  <a:schemeClr val="accent1"/>
                </a:solidFill>
              </a:rPr>
              <a:t>Dust</a:t>
            </a:r>
            <a:r>
              <a:rPr lang="en-US" sz="1400" dirty="0"/>
              <a:t> (V2) : </a:t>
            </a:r>
            <a:r>
              <a:rPr lang="en-US" sz="1400" dirty="0" err="1"/>
              <a:t>Biến</a:t>
            </a:r>
            <a:r>
              <a:rPr lang="en-US" sz="1400" dirty="0"/>
              <a:t> </a:t>
            </a:r>
            <a:r>
              <a:rPr lang="en-US" sz="1400" dirty="0" err="1"/>
              <a:t>theo</a:t>
            </a:r>
            <a:r>
              <a:rPr lang="en-US" sz="1400" dirty="0"/>
              <a:t> </a:t>
            </a:r>
            <a:r>
              <a:rPr lang="en-US" sz="1400" dirty="0" err="1"/>
              <a:t>dõi</a:t>
            </a:r>
            <a:r>
              <a:rPr lang="en-US" sz="1400" dirty="0"/>
              <a:t> </a:t>
            </a:r>
            <a:r>
              <a:rPr lang="en-US" sz="1400" dirty="0" err="1"/>
              <a:t>bụi</a:t>
            </a:r>
            <a:r>
              <a:rPr lang="en-US" sz="1400" dirty="0"/>
              <a:t> </a:t>
            </a:r>
            <a:r>
              <a:rPr lang="en-US" sz="1400" dirty="0" err="1"/>
              <a:t>mịn</a:t>
            </a:r>
            <a:r>
              <a:rPr lang="en-US" sz="1400" dirty="0"/>
              <a:t> PM2.5 (ug/m3)</a:t>
            </a:r>
          </a:p>
          <a:p>
            <a:pPr>
              <a:buFontTx/>
              <a:buChar char="-"/>
            </a:pPr>
            <a:r>
              <a:rPr lang="en-US" sz="1400" dirty="0">
                <a:solidFill>
                  <a:schemeClr val="accent1"/>
                </a:solidFill>
              </a:rPr>
              <a:t>Check Data </a:t>
            </a:r>
            <a:r>
              <a:rPr lang="en-US" sz="1400" dirty="0"/>
              <a:t>(V3) : </a:t>
            </a:r>
            <a:r>
              <a:rPr lang="en-US" sz="1400" dirty="0" err="1"/>
              <a:t>Biến</a:t>
            </a:r>
            <a:r>
              <a:rPr lang="en-US" sz="1400" dirty="0"/>
              <a:t> </a:t>
            </a:r>
            <a:r>
              <a:rPr lang="en-US" sz="1400" dirty="0" err="1"/>
              <a:t>nút</a:t>
            </a:r>
            <a:r>
              <a:rPr lang="en-US" sz="1400" dirty="0"/>
              <a:t> </a:t>
            </a:r>
            <a:r>
              <a:rPr lang="en-US" sz="1400" dirty="0" err="1"/>
              <a:t>nhấn</a:t>
            </a:r>
            <a:r>
              <a:rPr lang="en-US" sz="1400" dirty="0"/>
              <a:t> </a:t>
            </a:r>
            <a:r>
              <a:rPr lang="en-US" sz="1400" dirty="0" err="1"/>
              <a:t>dùng</a:t>
            </a:r>
            <a:r>
              <a:rPr lang="en-US" sz="1400" dirty="0"/>
              <a:t> </a:t>
            </a:r>
            <a:r>
              <a:rPr lang="en-US" sz="1400" dirty="0" err="1"/>
              <a:t>để</a:t>
            </a:r>
            <a:r>
              <a:rPr lang="en-US" sz="1400" dirty="0"/>
              <a:t> </a:t>
            </a:r>
            <a:r>
              <a:rPr lang="en-US" sz="1400" dirty="0" err="1"/>
              <a:t>kiểm</a:t>
            </a:r>
            <a:r>
              <a:rPr lang="en-US" sz="1400" dirty="0"/>
              <a:t> </a:t>
            </a:r>
            <a:r>
              <a:rPr lang="en-US" sz="1400" dirty="0" err="1"/>
              <a:t>tra</a:t>
            </a:r>
            <a:r>
              <a:rPr lang="en-US" sz="1400" dirty="0"/>
              <a:t> </a:t>
            </a:r>
            <a:r>
              <a:rPr lang="en-US" sz="1400" dirty="0" err="1"/>
              <a:t>các</a:t>
            </a:r>
            <a:r>
              <a:rPr lang="en-US" sz="1400" dirty="0"/>
              <a:t> </a:t>
            </a:r>
            <a:r>
              <a:rPr lang="en-US" sz="1400" dirty="0" err="1"/>
              <a:t>thông</a:t>
            </a:r>
            <a:r>
              <a:rPr lang="en-US" sz="1400" dirty="0"/>
              <a:t> </a:t>
            </a:r>
            <a:r>
              <a:rPr lang="en-US" sz="1400" dirty="0" err="1"/>
              <a:t>số</a:t>
            </a:r>
            <a:r>
              <a:rPr lang="en-US" sz="1400" dirty="0"/>
              <a:t> </a:t>
            </a:r>
            <a:r>
              <a:rPr lang="en-US" sz="1400" dirty="0" err="1"/>
              <a:t>thời</a:t>
            </a:r>
            <a:r>
              <a:rPr lang="en-US" sz="1400" dirty="0"/>
              <a:t> </a:t>
            </a:r>
            <a:r>
              <a:rPr lang="en-US" sz="1400" dirty="0" err="1"/>
              <a:t>điểm</a:t>
            </a:r>
            <a:r>
              <a:rPr lang="en-US" sz="1400" dirty="0"/>
              <a:t> </a:t>
            </a:r>
            <a:r>
              <a:rPr lang="en-US" sz="1400" dirty="0" err="1"/>
              <a:t>hiện</a:t>
            </a:r>
            <a:r>
              <a:rPr lang="en-US" sz="1400" dirty="0"/>
              <a:t> </a:t>
            </a:r>
            <a:r>
              <a:rPr lang="en-US" sz="1400" dirty="0" err="1"/>
              <a:t>tại</a:t>
            </a:r>
            <a:endParaRPr lang="en-US" sz="1400" dirty="0"/>
          </a:p>
          <a:p>
            <a:pPr>
              <a:buFontTx/>
              <a:buChar char="-"/>
            </a:pPr>
            <a:r>
              <a:rPr lang="en-US" sz="1400" dirty="0">
                <a:solidFill>
                  <a:schemeClr val="accent1"/>
                </a:solidFill>
              </a:rPr>
              <a:t>Auto Warning </a:t>
            </a:r>
            <a:r>
              <a:rPr lang="en-US" sz="1400" dirty="0"/>
              <a:t>(V4) : </a:t>
            </a:r>
            <a:r>
              <a:rPr lang="en-US" sz="1400" dirty="0" err="1"/>
              <a:t>Biến</a:t>
            </a:r>
            <a:r>
              <a:rPr lang="en-US" sz="1400" dirty="0"/>
              <a:t> </a:t>
            </a:r>
            <a:r>
              <a:rPr lang="en-US" sz="1400" dirty="0" err="1"/>
              <a:t>dùng</a:t>
            </a:r>
            <a:r>
              <a:rPr lang="en-US" sz="1400" dirty="0"/>
              <a:t> </a:t>
            </a:r>
            <a:r>
              <a:rPr lang="en-US" sz="1400" dirty="0" err="1"/>
              <a:t>để</a:t>
            </a:r>
            <a:r>
              <a:rPr lang="en-US" sz="1400" dirty="0"/>
              <a:t> </a:t>
            </a:r>
            <a:r>
              <a:rPr lang="en-US" sz="1400" dirty="0" err="1"/>
              <a:t>bật</a:t>
            </a:r>
            <a:r>
              <a:rPr lang="en-US" sz="1400" dirty="0"/>
              <a:t> </a:t>
            </a:r>
            <a:r>
              <a:rPr lang="en-US" sz="1400" dirty="0" err="1"/>
              <a:t>tắt</a:t>
            </a:r>
            <a:r>
              <a:rPr lang="en-US" sz="1400" dirty="0"/>
              <a:t> </a:t>
            </a:r>
            <a:r>
              <a:rPr lang="en-US" sz="1400" dirty="0" err="1"/>
              <a:t>chế</a:t>
            </a:r>
            <a:r>
              <a:rPr lang="en-US" sz="1400" dirty="0"/>
              <a:t> </a:t>
            </a:r>
            <a:r>
              <a:rPr lang="en-US" sz="1400" dirty="0" err="1"/>
              <a:t>độ</a:t>
            </a:r>
            <a:r>
              <a:rPr lang="en-US" sz="1400" dirty="0"/>
              <a:t> </a:t>
            </a:r>
            <a:r>
              <a:rPr lang="en-US" sz="1400" dirty="0" err="1"/>
              <a:t>cảnh</a:t>
            </a:r>
            <a:r>
              <a:rPr lang="en-US" sz="1400" dirty="0"/>
              <a:t> </a:t>
            </a:r>
            <a:r>
              <a:rPr lang="en-US" sz="1400" dirty="0" err="1"/>
              <a:t>báo</a:t>
            </a:r>
            <a:r>
              <a:rPr lang="en-US" sz="1400" dirty="0"/>
              <a:t> </a:t>
            </a:r>
            <a:r>
              <a:rPr lang="en-US" sz="1400" dirty="0" err="1"/>
              <a:t>khi</a:t>
            </a:r>
            <a:r>
              <a:rPr lang="en-US" sz="1400" dirty="0"/>
              <a:t> </a:t>
            </a:r>
            <a:r>
              <a:rPr lang="en-US" sz="1400" dirty="0" err="1"/>
              <a:t>các</a:t>
            </a:r>
            <a:r>
              <a:rPr lang="en-US" sz="1400" dirty="0"/>
              <a:t> </a:t>
            </a:r>
            <a:r>
              <a:rPr lang="en-US" sz="1400" dirty="0" err="1"/>
              <a:t>thông</a:t>
            </a:r>
            <a:r>
              <a:rPr lang="en-US" sz="1400" dirty="0"/>
              <a:t> </a:t>
            </a:r>
            <a:r>
              <a:rPr lang="en-US" sz="1400" dirty="0" err="1"/>
              <a:t>số</a:t>
            </a:r>
            <a:r>
              <a:rPr lang="en-US" sz="1400" dirty="0"/>
              <a:t> Temp, </a:t>
            </a:r>
            <a:r>
              <a:rPr lang="en-US" sz="1400" dirty="0" err="1"/>
              <a:t>Humi</a:t>
            </a:r>
            <a:r>
              <a:rPr lang="en-US" sz="1400" dirty="0"/>
              <a:t>, Dust </a:t>
            </a:r>
            <a:r>
              <a:rPr lang="en-US" sz="1400" dirty="0" err="1"/>
              <a:t>không</a:t>
            </a:r>
            <a:r>
              <a:rPr lang="en-US" sz="1400" dirty="0"/>
              <a:t> </a:t>
            </a:r>
            <a:r>
              <a:rPr lang="en-US" sz="1400" dirty="0" err="1"/>
              <a:t>nằm</a:t>
            </a:r>
            <a:r>
              <a:rPr lang="en-US" sz="1400" dirty="0"/>
              <a:t> </a:t>
            </a:r>
            <a:r>
              <a:rPr lang="en-US" sz="1400" dirty="0" err="1"/>
              <a:t>trong</a:t>
            </a:r>
            <a:r>
              <a:rPr lang="en-US" sz="1400" dirty="0"/>
              <a:t> </a:t>
            </a:r>
            <a:r>
              <a:rPr lang="en-US" sz="1400" dirty="0" err="1"/>
              <a:t>khoảng</a:t>
            </a:r>
            <a:r>
              <a:rPr lang="en-US" sz="1400" dirty="0"/>
              <a:t> an </a:t>
            </a:r>
            <a:r>
              <a:rPr lang="en-US" sz="1400" dirty="0" err="1"/>
              <a:t>toàn</a:t>
            </a:r>
            <a:r>
              <a:rPr lang="en-US" sz="1400" dirty="0"/>
              <a:t> </a:t>
            </a:r>
            <a:r>
              <a:rPr lang="en-US" sz="1400" dirty="0" err="1"/>
              <a:t>người</a:t>
            </a:r>
            <a:r>
              <a:rPr lang="en-US" sz="1400" dirty="0"/>
              <a:t> </a:t>
            </a:r>
            <a:r>
              <a:rPr lang="en-US" sz="1400" dirty="0" err="1"/>
              <a:t>dùng</a:t>
            </a:r>
            <a:r>
              <a:rPr lang="en-US" sz="1400" dirty="0"/>
              <a:t> </a:t>
            </a:r>
            <a:r>
              <a:rPr lang="en-US" sz="1400" dirty="0" err="1"/>
              <a:t>cài</a:t>
            </a:r>
            <a:r>
              <a:rPr lang="en-US" sz="1400" dirty="0"/>
              <a:t> </a:t>
            </a:r>
            <a:r>
              <a:rPr lang="en-US" sz="1400" dirty="0" err="1"/>
              <a:t>đặt</a:t>
            </a:r>
            <a:endParaRPr lang="en-US" sz="1400" dirty="0"/>
          </a:p>
        </p:txBody>
      </p:sp>
      <p:pic>
        <p:nvPicPr>
          <p:cNvPr id="7" name="Picture 6">
            <a:extLst>
              <a:ext uri="{FF2B5EF4-FFF2-40B4-BE49-F238E27FC236}">
                <a16:creationId xmlns:a16="http://schemas.microsoft.com/office/drawing/2014/main" id="{0F6CBA0D-6EED-7676-C074-DE7425C1B53F}"/>
              </a:ext>
            </a:extLst>
          </p:cNvPr>
          <p:cNvPicPr>
            <a:picLocks noChangeAspect="1"/>
          </p:cNvPicPr>
          <p:nvPr/>
        </p:nvPicPr>
        <p:blipFill>
          <a:blip r:embed="rId2"/>
          <a:stretch>
            <a:fillRect/>
          </a:stretch>
        </p:blipFill>
        <p:spPr>
          <a:xfrm>
            <a:off x="1731824" y="3250609"/>
            <a:ext cx="8728352" cy="3242266"/>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91926C5C-2632-6A83-E2ED-5A6D42D93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494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a:solidFill>
                  <a:schemeClr val="accent1"/>
                </a:solidFill>
              </a:rPr>
              <a:t>Temp</a:t>
            </a:r>
          </a:p>
        </p:txBody>
      </p:sp>
      <p:pic>
        <p:nvPicPr>
          <p:cNvPr id="5" name="Picture 4">
            <a:extLst>
              <a:ext uri="{FF2B5EF4-FFF2-40B4-BE49-F238E27FC236}">
                <a16:creationId xmlns:a16="http://schemas.microsoft.com/office/drawing/2014/main" id="{640A80BC-B30F-DD47-8CA2-D0E10D62FBC2}"/>
              </a:ext>
            </a:extLst>
          </p:cNvPr>
          <p:cNvPicPr>
            <a:picLocks noChangeAspect="1"/>
          </p:cNvPicPr>
          <p:nvPr/>
        </p:nvPicPr>
        <p:blipFill>
          <a:blip r:embed="rId2"/>
          <a:stretch>
            <a:fillRect/>
          </a:stretch>
        </p:blipFill>
        <p:spPr>
          <a:xfrm>
            <a:off x="2784314" y="1533343"/>
            <a:ext cx="6313034" cy="4843239"/>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383F3B44-E94D-E01F-2474-ADC439B08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644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err="1">
                <a:solidFill>
                  <a:schemeClr val="accent1"/>
                </a:solidFill>
              </a:rPr>
              <a:t>Humi</a:t>
            </a:r>
            <a:endParaRPr lang="en-US" sz="1800" dirty="0">
              <a:solidFill>
                <a:schemeClr val="accent1"/>
              </a:solidFill>
            </a:endParaRPr>
          </a:p>
        </p:txBody>
      </p:sp>
      <p:pic>
        <p:nvPicPr>
          <p:cNvPr id="6" name="Picture 5">
            <a:extLst>
              <a:ext uri="{FF2B5EF4-FFF2-40B4-BE49-F238E27FC236}">
                <a16:creationId xmlns:a16="http://schemas.microsoft.com/office/drawing/2014/main" id="{DD9AF49B-EBDF-11BD-C97A-E3760B62DFFD}"/>
              </a:ext>
            </a:extLst>
          </p:cNvPr>
          <p:cNvPicPr>
            <a:picLocks noChangeAspect="1"/>
          </p:cNvPicPr>
          <p:nvPr/>
        </p:nvPicPr>
        <p:blipFill>
          <a:blip r:embed="rId2"/>
          <a:stretch>
            <a:fillRect/>
          </a:stretch>
        </p:blipFill>
        <p:spPr>
          <a:xfrm>
            <a:off x="2849628" y="1726164"/>
            <a:ext cx="6259053" cy="4766712"/>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3FFFF043-BE56-B7E7-2DBF-DA07B44B2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456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a:solidFill>
                  <a:schemeClr val="accent1"/>
                </a:solidFill>
              </a:rPr>
              <a:t>Dust</a:t>
            </a:r>
          </a:p>
        </p:txBody>
      </p:sp>
      <p:pic>
        <p:nvPicPr>
          <p:cNvPr id="6" name="Picture 5">
            <a:extLst>
              <a:ext uri="{FF2B5EF4-FFF2-40B4-BE49-F238E27FC236}">
                <a16:creationId xmlns:a16="http://schemas.microsoft.com/office/drawing/2014/main" id="{C7F68026-7D94-4D07-C01D-E0A2E8D56A8A}"/>
              </a:ext>
            </a:extLst>
          </p:cNvPr>
          <p:cNvPicPr>
            <a:picLocks noChangeAspect="1"/>
          </p:cNvPicPr>
          <p:nvPr/>
        </p:nvPicPr>
        <p:blipFill>
          <a:blip r:embed="rId2"/>
          <a:stretch>
            <a:fillRect/>
          </a:stretch>
        </p:blipFill>
        <p:spPr>
          <a:xfrm>
            <a:off x="2997362" y="1430706"/>
            <a:ext cx="6146638" cy="4699799"/>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05AD79EE-B894-0DD8-7BC5-7A642614A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785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a:solidFill>
                  <a:schemeClr val="accent1"/>
                </a:solidFill>
              </a:rPr>
              <a:t>Check Data</a:t>
            </a:r>
          </a:p>
        </p:txBody>
      </p:sp>
      <p:pic>
        <p:nvPicPr>
          <p:cNvPr id="6" name="Picture 5">
            <a:extLst>
              <a:ext uri="{FF2B5EF4-FFF2-40B4-BE49-F238E27FC236}">
                <a16:creationId xmlns:a16="http://schemas.microsoft.com/office/drawing/2014/main" id="{AB374D1A-B592-37F6-708B-AE406DABB54B}"/>
              </a:ext>
            </a:extLst>
          </p:cNvPr>
          <p:cNvPicPr>
            <a:picLocks noChangeAspect="1"/>
          </p:cNvPicPr>
          <p:nvPr/>
        </p:nvPicPr>
        <p:blipFill>
          <a:blip r:embed="rId2"/>
          <a:stretch>
            <a:fillRect/>
          </a:stretch>
        </p:blipFill>
        <p:spPr>
          <a:xfrm>
            <a:off x="2798405" y="1698171"/>
            <a:ext cx="6059249" cy="4629539"/>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84334046-38CA-391B-8929-2D79F03FD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83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800" b="1" dirty="0"/>
              <a:t>3.1 </a:t>
            </a:r>
            <a:r>
              <a:rPr lang="en-US" sz="1800" b="1" dirty="0" err="1"/>
              <a:t>Datastream</a:t>
            </a:r>
            <a:endParaRPr lang="en-US" sz="1800" b="1" dirty="0"/>
          </a:p>
          <a:p>
            <a:pPr marL="0" indent="0">
              <a:buNone/>
            </a:pPr>
            <a:r>
              <a:rPr lang="en-US" sz="1800" dirty="0" err="1"/>
              <a:t>Thiết</a:t>
            </a:r>
            <a:r>
              <a:rPr lang="en-US" sz="1800" dirty="0"/>
              <a:t> </a:t>
            </a:r>
            <a:r>
              <a:rPr lang="en-US" sz="1800" dirty="0" err="1"/>
              <a:t>lập</a:t>
            </a:r>
            <a:r>
              <a:rPr lang="en-US" sz="1800" dirty="0"/>
              <a:t> </a:t>
            </a:r>
            <a:r>
              <a:rPr lang="en-US" sz="1800" dirty="0" err="1"/>
              <a:t>biến</a:t>
            </a:r>
            <a:r>
              <a:rPr lang="en-US" sz="1800" dirty="0"/>
              <a:t> </a:t>
            </a:r>
            <a:r>
              <a:rPr lang="en-US" sz="1800" dirty="0">
                <a:solidFill>
                  <a:schemeClr val="accent1"/>
                </a:solidFill>
              </a:rPr>
              <a:t>Auto Warning</a:t>
            </a:r>
          </a:p>
        </p:txBody>
      </p:sp>
      <p:pic>
        <p:nvPicPr>
          <p:cNvPr id="5" name="Picture 4">
            <a:extLst>
              <a:ext uri="{FF2B5EF4-FFF2-40B4-BE49-F238E27FC236}">
                <a16:creationId xmlns:a16="http://schemas.microsoft.com/office/drawing/2014/main" id="{758A8697-A93E-A07B-43D1-24895F5B3774}"/>
              </a:ext>
            </a:extLst>
          </p:cNvPr>
          <p:cNvPicPr>
            <a:picLocks noChangeAspect="1"/>
          </p:cNvPicPr>
          <p:nvPr/>
        </p:nvPicPr>
        <p:blipFill>
          <a:blip r:embed="rId2"/>
          <a:stretch>
            <a:fillRect/>
          </a:stretch>
        </p:blipFill>
        <p:spPr>
          <a:xfrm>
            <a:off x="2873244" y="1780442"/>
            <a:ext cx="5934853" cy="4547268"/>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3DE63A68-1CA7-6642-3F95-6A52A1785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848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9" name="Rectangle 1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761803" y="350196"/>
            <a:ext cx="4646904" cy="1624520"/>
          </a:xfrm>
        </p:spPr>
        <p:txBody>
          <a:bodyPr anchor="ctr">
            <a:normAutofit/>
          </a:bodyPr>
          <a:lstStyle/>
          <a:p>
            <a:r>
              <a:rPr lang="en-US" sz="4000" b="1" dirty="0" err="1"/>
              <a:t>Mục</a:t>
            </a:r>
            <a:r>
              <a:rPr lang="en-US" sz="4000" b="1" dirty="0"/>
              <a:t> </a:t>
            </a:r>
            <a:r>
              <a:rPr lang="en-US" sz="4000" b="1" dirty="0" err="1"/>
              <a:t>lục</a:t>
            </a:r>
            <a:endParaRPr lang="en-US" sz="4000" b="1" dirty="0"/>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523677" y="2076450"/>
            <a:ext cx="4646905" cy="5394392"/>
          </a:xfrm>
        </p:spPr>
        <p:txBody>
          <a:bodyPr anchor="ctr">
            <a:normAutofit/>
          </a:bodyPr>
          <a:lstStyle/>
          <a:p>
            <a:pPr marL="342900" indent="-342900">
              <a:lnSpc>
                <a:spcPct val="100000"/>
              </a:lnSpc>
              <a:buAutoNum type="arabicPeriod"/>
            </a:pPr>
            <a:r>
              <a:rPr lang="en-US" sz="1300" dirty="0" err="1"/>
              <a:t>Các</a:t>
            </a:r>
            <a:r>
              <a:rPr lang="en-US" sz="1300" dirty="0"/>
              <a:t> </a:t>
            </a:r>
            <a:r>
              <a:rPr lang="en-US" sz="1300" dirty="0" err="1"/>
              <a:t>yếu</a:t>
            </a:r>
            <a:r>
              <a:rPr lang="en-US" sz="1300" dirty="0"/>
              <a:t> </a:t>
            </a:r>
            <a:r>
              <a:rPr lang="en-US" sz="1300" dirty="0" err="1"/>
              <a:t>tố</a:t>
            </a:r>
            <a:r>
              <a:rPr lang="en-US" sz="1300" dirty="0"/>
              <a:t> </a:t>
            </a:r>
            <a:r>
              <a:rPr lang="en-US" sz="1300" dirty="0" err="1"/>
              <a:t>nhiệt</a:t>
            </a:r>
            <a:r>
              <a:rPr lang="en-US" sz="1300" dirty="0"/>
              <a:t> </a:t>
            </a:r>
            <a:r>
              <a:rPr lang="en-US" sz="1300" dirty="0" err="1"/>
              <a:t>độ</a:t>
            </a:r>
            <a:r>
              <a:rPr lang="en-US" sz="1300" dirty="0"/>
              <a:t>, </a:t>
            </a:r>
            <a:r>
              <a:rPr lang="en-US" sz="1300" dirty="0" err="1"/>
              <a:t>độ</a:t>
            </a:r>
            <a:r>
              <a:rPr lang="en-US" sz="1300" dirty="0"/>
              <a:t> </a:t>
            </a:r>
            <a:r>
              <a:rPr lang="en-US" sz="1300" dirty="0" err="1"/>
              <a:t>ẩm</a:t>
            </a:r>
            <a:r>
              <a:rPr lang="en-US" sz="1300" dirty="0"/>
              <a:t> </a:t>
            </a:r>
            <a:r>
              <a:rPr lang="en-US" sz="1300" dirty="0" err="1"/>
              <a:t>không</a:t>
            </a:r>
            <a:r>
              <a:rPr lang="en-US" sz="1300" dirty="0"/>
              <a:t> </a:t>
            </a:r>
            <a:r>
              <a:rPr lang="en-US" sz="1300" dirty="0" err="1"/>
              <a:t>khí</a:t>
            </a:r>
            <a:r>
              <a:rPr lang="en-US" sz="1300" dirty="0"/>
              <a:t>, </a:t>
            </a:r>
            <a:r>
              <a:rPr lang="en-US" sz="1300" dirty="0" err="1"/>
              <a:t>bụi</a:t>
            </a:r>
            <a:r>
              <a:rPr lang="en-US" sz="1300" dirty="0"/>
              <a:t> </a:t>
            </a:r>
            <a:r>
              <a:rPr lang="en-US" sz="1300" dirty="0" err="1"/>
              <a:t>mịn</a:t>
            </a:r>
            <a:r>
              <a:rPr lang="en-US" sz="1300" dirty="0"/>
              <a:t> PM2.5 </a:t>
            </a:r>
            <a:r>
              <a:rPr lang="en-US" sz="1300" dirty="0" err="1"/>
              <a:t>ảnh</a:t>
            </a:r>
            <a:r>
              <a:rPr lang="en-US" sz="1300" dirty="0"/>
              <a:t> </a:t>
            </a:r>
            <a:r>
              <a:rPr lang="en-US" sz="1300" dirty="0" err="1"/>
              <a:t>hưởng</a:t>
            </a:r>
            <a:r>
              <a:rPr lang="en-US" sz="1300" dirty="0"/>
              <a:t> </a:t>
            </a:r>
            <a:r>
              <a:rPr lang="en-US" sz="1300" dirty="0" err="1"/>
              <a:t>đến</a:t>
            </a:r>
            <a:r>
              <a:rPr lang="en-US" sz="1300" dirty="0"/>
              <a:t> </a:t>
            </a:r>
            <a:r>
              <a:rPr lang="en-US" sz="1300" dirty="0" err="1"/>
              <a:t>sức</a:t>
            </a:r>
            <a:r>
              <a:rPr lang="en-US" sz="1300" dirty="0"/>
              <a:t> </a:t>
            </a:r>
            <a:r>
              <a:rPr lang="en-US" sz="1300" dirty="0" err="1"/>
              <a:t>khỏe</a:t>
            </a:r>
            <a:r>
              <a:rPr lang="en-US" sz="1300" dirty="0"/>
              <a:t> con </a:t>
            </a:r>
            <a:r>
              <a:rPr lang="en-US" sz="1300" dirty="0" err="1"/>
              <a:t>người</a:t>
            </a:r>
            <a:endParaRPr lang="en-US" sz="1300" dirty="0"/>
          </a:p>
          <a:p>
            <a:pPr marL="342900" indent="-342900">
              <a:lnSpc>
                <a:spcPct val="100000"/>
              </a:lnSpc>
              <a:buAutoNum type="arabicPeriod"/>
            </a:pPr>
            <a:r>
              <a:rPr lang="en-US" sz="1300" dirty="0" err="1"/>
              <a:t>Phần</a:t>
            </a:r>
            <a:r>
              <a:rPr lang="en-US" sz="1300" dirty="0"/>
              <a:t> </a:t>
            </a:r>
            <a:r>
              <a:rPr lang="en-US" sz="1300" dirty="0" err="1"/>
              <a:t>cứng</a:t>
            </a:r>
            <a:endParaRPr lang="en-US" sz="1300" dirty="0"/>
          </a:p>
          <a:p>
            <a:pPr marL="0" indent="0">
              <a:lnSpc>
                <a:spcPct val="100000"/>
              </a:lnSpc>
              <a:buNone/>
            </a:pPr>
            <a:r>
              <a:rPr lang="en-US" sz="1300" dirty="0"/>
              <a:t>     2.1 </a:t>
            </a:r>
            <a:r>
              <a:rPr lang="en-US" sz="1300" dirty="0" err="1"/>
              <a:t>Sơ</a:t>
            </a:r>
            <a:r>
              <a:rPr lang="en-US" sz="1300" dirty="0"/>
              <a:t> </a:t>
            </a:r>
            <a:r>
              <a:rPr lang="en-US" sz="1300" dirty="0" err="1"/>
              <a:t>đồ</a:t>
            </a:r>
            <a:r>
              <a:rPr lang="en-US" sz="1300" dirty="0"/>
              <a:t> </a:t>
            </a:r>
            <a:r>
              <a:rPr lang="en-US" sz="1300" dirty="0" err="1"/>
              <a:t>nguyên</a:t>
            </a:r>
            <a:r>
              <a:rPr lang="en-US" sz="1300" dirty="0"/>
              <a:t> </a:t>
            </a:r>
            <a:r>
              <a:rPr lang="en-US" sz="1300" dirty="0" err="1"/>
              <a:t>lý</a:t>
            </a:r>
            <a:endParaRPr lang="en-US" sz="1300" dirty="0"/>
          </a:p>
          <a:p>
            <a:pPr marL="0" indent="0">
              <a:lnSpc>
                <a:spcPct val="100000"/>
              </a:lnSpc>
              <a:buNone/>
            </a:pPr>
            <a:r>
              <a:rPr lang="en-US" sz="1300" dirty="0"/>
              <a:t>     2.2 </a:t>
            </a:r>
            <a:r>
              <a:rPr lang="en-US" sz="1300" dirty="0" err="1"/>
              <a:t>Các</a:t>
            </a:r>
            <a:r>
              <a:rPr lang="en-US" sz="1300" dirty="0"/>
              <a:t> </a:t>
            </a:r>
            <a:r>
              <a:rPr lang="en-US" sz="1300" dirty="0" err="1"/>
              <a:t>linh</a:t>
            </a:r>
            <a:r>
              <a:rPr lang="en-US" sz="1300" dirty="0"/>
              <a:t> </a:t>
            </a:r>
            <a:r>
              <a:rPr lang="en-US" sz="1300" dirty="0" err="1"/>
              <a:t>kiện</a:t>
            </a:r>
            <a:r>
              <a:rPr lang="en-US" sz="1300" dirty="0"/>
              <a:t> </a:t>
            </a:r>
            <a:r>
              <a:rPr lang="en-US" sz="1300" dirty="0" err="1"/>
              <a:t>cần</a:t>
            </a:r>
            <a:r>
              <a:rPr lang="en-US" sz="1300" dirty="0"/>
              <a:t> </a:t>
            </a:r>
            <a:r>
              <a:rPr lang="en-US" sz="1300" dirty="0" err="1"/>
              <a:t>thiết</a:t>
            </a:r>
            <a:endParaRPr lang="en-US" sz="1300" dirty="0"/>
          </a:p>
          <a:p>
            <a:pPr marL="0" indent="0">
              <a:lnSpc>
                <a:spcPct val="100000"/>
              </a:lnSpc>
              <a:buNone/>
            </a:pPr>
            <a:r>
              <a:rPr lang="en-US" sz="1300" dirty="0"/>
              <a:t>3.     </a:t>
            </a:r>
            <a:r>
              <a:rPr lang="en-US" sz="1300" dirty="0" err="1"/>
              <a:t>Hướng</a:t>
            </a:r>
            <a:r>
              <a:rPr lang="en-US" sz="1300" dirty="0"/>
              <a:t> </a:t>
            </a:r>
            <a:r>
              <a:rPr lang="en-US" sz="1300" dirty="0" err="1"/>
              <a:t>dẫn</a:t>
            </a:r>
            <a:r>
              <a:rPr lang="en-US" sz="1300" dirty="0"/>
              <a:t> </a:t>
            </a:r>
            <a:r>
              <a:rPr lang="en-US" sz="1300" dirty="0" err="1"/>
              <a:t>cài</a:t>
            </a:r>
            <a:r>
              <a:rPr lang="en-US" sz="1300" dirty="0"/>
              <a:t> </a:t>
            </a:r>
            <a:r>
              <a:rPr lang="en-US" sz="1300" dirty="0" err="1"/>
              <a:t>đặt</a:t>
            </a:r>
            <a:r>
              <a:rPr lang="en-US" sz="1300" dirty="0"/>
              <a:t> BLYNK </a:t>
            </a:r>
            <a:r>
              <a:rPr lang="en-US" sz="1300" dirty="0" err="1"/>
              <a:t>trên</a:t>
            </a:r>
            <a:r>
              <a:rPr lang="en-US" sz="1300" dirty="0"/>
              <a:t> Web</a:t>
            </a:r>
          </a:p>
          <a:p>
            <a:pPr marL="0" indent="0">
              <a:lnSpc>
                <a:spcPct val="100000"/>
              </a:lnSpc>
              <a:buNone/>
            </a:pPr>
            <a:r>
              <a:rPr lang="en-US" sz="1300" dirty="0"/>
              <a:t>      3.1 </a:t>
            </a:r>
            <a:r>
              <a:rPr lang="en-US" sz="1300" dirty="0" err="1"/>
              <a:t>Cài</a:t>
            </a:r>
            <a:r>
              <a:rPr lang="en-US" sz="1300" dirty="0"/>
              <a:t> </a:t>
            </a:r>
            <a:r>
              <a:rPr lang="en-US" sz="1300" dirty="0" err="1"/>
              <a:t>đặt</a:t>
            </a:r>
            <a:r>
              <a:rPr lang="en-US" sz="1300" dirty="0"/>
              <a:t> </a:t>
            </a:r>
            <a:r>
              <a:rPr lang="en-US" sz="1300" dirty="0" err="1"/>
              <a:t>Datastream</a:t>
            </a:r>
            <a:endParaRPr lang="en-US" sz="1300" dirty="0"/>
          </a:p>
          <a:p>
            <a:pPr marL="0" indent="0">
              <a:lnSpc>
                <a:spcPct val="100000"/>
              </a:lnSpc>
              <a:buNone/>
            </a:pPr>
            <a:r>
              <a:rPr lang="en-US" sz="1300" dirty="0"/>
              <a:t>      3.2 </a:t>
            </a:r>
            <a:r>
              <a:rPr lang="en-US" sz="1300" dirty="0" err="1"/>
              <a:t>Cài</a:t>
            </a:r>
            <a:r>
              <a:rPr lang="en-US" sz="1300" dirty="0"/>
              <a:t> </a:t>
            </a:r>
            <a:r>
              <a:rPr lang="en-US" sz="1300" dirty="0" err="1"/>
              <a:t>đặt</a:t>
            </a:r>
            <a:r>
              <a:rPr lang="en-US" sz="1300" dirty="0"/>
              <a:t> Web Dashboard</a:t>
            </a:r>
          </a:p>
          <a:p>
            <a:pPr marL="0" indent="0">
              <a:lnSpc>
                <a:spcPct val="100000"/>
              </a:lnSpc>
              <a:buNone/>
            </a:pPr>
            <a:r>
              <a:rPr lang="en-US" sz="1300" dirty="0"/>
              <a:t>      3.3 </a:t>
            </a:r>
            <a:r>
              <a:rPr lang="en-US" sz="1300" dirty="0" err="1"/>
              <a:t>Cài</a:t>
            </a:r>
            <a:r>
              <a:rPr lang="en-US" sz="1300" dirty="0"/>
              <a:t> </a:t>
            </a:r>
            <a:r>
              <a:rPr lang="en-US" sz="1300" dirty="0" err="1"/>
              <a:t>đặt</a:t>
            </a:r>
            <a:r>
              <a:rPr lang="en-US" sz="1300" dirty="0"/>
              <a:t> Events &amp; Notifications</a:t>
            </a:r>
          </a:p>
          <a:p>
            <a:pPr marL="0" indent="0">
              <a:lnSpc>
                <a:spcPct val="100000"/>
              </a:lnSpc>
              <a:buNone/>
            </a:pPr>
            <a:r>
              <a:rPr lang="en-US" sz="1300" dirty="0"/>
              <a:t>      3.4 </a:t>
            </a:r>
            <a:r>
              <a:rPr lang="en-US" sz="1300" dirty="0" err="1"/>
              <a:t>Tạo</a:t>
            </a:r>
            <a:r>
              <a:rPr lang="en-US" sz="1300" dirty="0"/>
              <a:t> Device</a:t>
            </a:r>
          </a:p>
          <a:p>
            <a:pPr marL="0" indent="0">
              <a:lnSpc>
                <a:spcPct val="100000"/>
              </a:lnSpc>
              <a:buNone/>
            </a:pPr>
            <a:r>
              <a:rPr lang="en-US" sz="1300" dirty="0"/>
              <a:t>4.      </a:t>
            </a:r>
            <a:r>
              <a:rPr lang="en-US" sz="1300" dirty="0" err="1"/>
              <a:t>Hướng</a:t>
            </a:r>
            <a:r>
              <a:rPr lang="en-US" sz="1300" dirty="0"/>
              <a:t> </a:t>
            </a:r>
            <a:r>
              <a:rPr lang="en-US" sz="1300" dirty="0" err="1"/>
              <a:t>dẫn</a:t>
            </a:r>
            <a:r>
              <a:rPr lang="en-US" sz="1300" dirty="0"/>
              <a:t> </a:t>
            </a:r>
            <a:r>
              <a:rPr lang="en-US" sz="1300" dirty="0" err="1"/>
              <a:t>cài</a:t>
            </a:r>
            <a:r>
              <a:rPr lang="en-US" sz="1300" dirty="0"/>
              <a:t> </a:t>
            </a:r>
            <a:r>
              <a:rPr lang="en-US" sz="1300" dirty="0" err="1"/>
              <a:t>đặt</a:t>
            </a:r>
            <a:r>
              <a:rPr lang="en-US" sz="1300" dirty="0"/>
              <a:t> BLYNK </a:t>
            </a:r>
            <a:r>
              <a:rPr lang="en-US" sz="1300" dirty="0" err="1"/>
              <a:t>trên</a:t>
            </a:r>
            <a:r>
              <a:rPr lang="en-US" sz="1300" dirty="0"/>
              <a:t> </a:t>
            </a:r>
            <a:r>
              <a:rPr lang="en-US" sz="1300" dirty="0" err="1"/>
              <a:t>điện</a:t>
            </a:r>
            <a:r>
              <a:rPr lang="en-US" sz="1300" dirty="0"/>
              <a:t> </a:t>
            </a:r>
            <a:r>
              <a:rPr lang="en-US" sz="1300" dirty="0" err="1"/>
              <a:t>thoại</a:t>
            </a:r>
            <a:endParaRPr lang="en-US" sz="1300" dirty="0"/>
          </a:p>
          <a:p>
            <a:pPr marL="342900" indent="-342900">
              <a:lnSpc>
                <a:spcPct val="100000"/>
              </a:lnSpc>
              <a:buAutoNum type="arabicPeriod" startAt="5"/>
            </a:pPr>
            <a:r>
              <a:rPr lang="en-US" sz="1300" dirty="0" err="1"/>
              <a:t>Các</a:t>
            </a:r>
            <a:r>
              <a:rPr lang="en-US" sz="1300" dirty="0"/>
              <a:t> </a:t>
            </a:r>
            <a:r>
              <a:rPr lang="en-US" sz="1300" dirty="0" err="1"/>
              <a:t>chức</a:t>
            </a:r>
            <a:r>
              <a:rPr lang="en-US" sz="1300" dirty="0"/>
              <a:t> </a:t>
            </a:r>
            <a:r>
              <a:rPr lang="en-US" sz="1300" dirty="0" err="1"/>
              <a:t>năng</a:t>
            </a:r>
            <a:r>
              <a:rPr lang="en-US" sz="1300" dirty="0"/>
              <a:t> </a:t>
            </a:r>
            <a:r>
              <a:rPr lang="en-US" sz="1300" dirty="0" err="1"/>
              <a:t>cơ</a:t>
            </a:r>
            <a:r>
              <a:rPr lang="en-US" sz="1300" dirty="0"/>
              <a:t> </a:t>
            </a:r>
            <a:r>
              <a:rPr lang="en-US" sz="1300" dirty="0" err="1"/>
              <a:t>bản</a:t>
            </a:r>
            <a:r>
              <a:rPr lang="en-US" sz="1300" dirty="0"/>
              <a:t> </a:t>
            </a:r>
            <a:r>
              <a:rPr lang="en-US" sz="1300" dirty="0" err="1"/>
              <a:t>của</a:t>
            </a:r>
            <a:r>
              <a:rPr lang="en-US" sz="1300" dirty="0"/>
              <a:t> </a:t>
            </a:r>
            <a:r>
              <a:rPr lang="en-US" sz="1300" dirty="0" err="1"/>
              <a:t>nút</a:t>
            </a:r>
            <a:r>
              <a:rPr lang="en-US" sz="1300" dirty="0"/>
              <a:t> </a:t>
            </a:r>
            <a:r>
              <a:rPr lang="en-US" sz="1300" dirty="0" err="1"/>
              <a:t>nhấn</a:t>
            </a:r>
            <a:r>
              <a:rPr lang="en-US" sz="1300" dirty="0"/>
              <a:t> SET, UP, DOWN </a:t>
            </a:r>
          </a:p>
          <a:p>
            <a:pPr marL="0" indent="0">
              <a:lnSpc>
                <a:spcPct val="100000"/>
              </a:lnSpc>
              <a:buNone/>
            </a:pPr>
            <a:r>
              <a:rPr lang="en-US" sz="1300" dirty="0"/>
              <a:t>6.      </a:t>
            </a:r>
            <a:r>
              <a:rPr lang="en-US" sz="1300" dirty="0" err="1"/>
              <a:t>Tính</a:t>
            </a:r>
            <a:r>
              <a:rPr lang="en-US" sz="1300" dirty="0"/>
              <a:t> </a:t>
            </a:r>
            <a:r>
              <a:rPr lang="en-US" sz="1300" dirty="0" err="1"/>
              <a:t>toán</a:t>
            </a:r>
            <a:r>
              <a:rPr lang="en-US" sz="1300" dirty="0"/>
              <a:t> </a:t>
            </a:r>
            <a:r>
              <a:rPr lang="en-US" sz="1300" dirty="0" err="1"/>
              <a:t>cảm</a:t>
            </a:r>
            <a:r>
              <a:rPr lang="en-US" sz="1300" dirty="0"/>
              <a:t> </a:t>
            </a:r>
            <a:r>
              <a:rPr lang="en-US" sz="1300" dirty="0" err="1"/>
              <a:t>biến</a:t>
            </a:r>
            <a:r>
              <a:rPr lang="en-US" sz="1300" dirty="0"/>
              <a:t> </a:t>
            </a:r>
            <a:r>
              <a:rPr lang="en-US" sz="1300" dirty="0" err="1"/>
              <a:t>bụi</a:t>
            </a:r>
            <a:r>
              <a:rPr lang="en-US" sz="1300" dirty="0"/>
              <a:t>   </a:t>
            </a:r>
          </a:p>
          <a:p>
            <a:pPr marL="342900" indent="-342900">
              <a:lnSpc>
                <a:spcPct val="100000"/>
              </a:lnSpc>
              <a:buAutoNum type="arabicPeriod" startAt="3"/>
            </a:pPr>
            <a:endParaRPr lang="en-US" sz="1300" dirty="0"/>
          </a:p>
          <a:p>
            <a:pPr marL="0" indent="0">
              <a:lnSpc>
                <a:spcPct val="100000"/>
              </a:lnSpc>
              <a:buNone/>
            </a:pPr>
            <a:endParaRPr lang="en-US" sz="1300" dirty="0"/>
          </a:p>
        </p:txBody>
      </p:sp>
      <p:pic>
        <p:nvPicPr>
          <p:cNvPr id="13" name="Picture 12" descr="Exclamation mark on a yellow background">
            <a:extLst>
              <a:ext uri="{FF2B5EF4-FFF2-40B4-BE49-F238E27FC236}">
                <a16:creationId xmlns:a16="http://schemas.microsoft.com/office/drawing/2014/main" id="{F5A69379-FC25-4CFC-1A4D-8922BC6551BF}"/>
              </a:ext>
            </a:extLst>
          </p:cNvPr>
          <p:cNvPicPr>
            <a:picLocks noChangeAspect="1"/>
          </p:cNvPicPr>
          <p:nvPr/>
        </p:nvPicPr>
        <p:blipFill rotWithShape="1">
          <a:blip r:embed="rId2"/>
          <a:srcRect l="23088" r="10171"/>
          <a:stretch/>
        </p:blipFill>
        <p:spPr>
          <a:xfrm>
            <a:off x="6096000" y="1"/>
            <a:ext cx="6102825" cy="6858000"/>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001F5C10-5478-4D35-2B68-BEC935376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195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3.2 </a:t>
            </a:r>
            <a:r>
              <a:rPr lang="en-US" sz="1400" b="1" dirty="0" err="1"/>
              <a:t>Thiết</a:t>
            </a:r>
            <a:r>
              <a:rPr lang="en-US" sz="1400" b="1" dirty="0"/>
              <a:t> </a:t>
            </a:r>
            <a:r>
              <a:rPr lang="en-US" sz="1400" b="1" dirty="0" err="1"/>
              <a:t>lập</a:t>
            </a:r>
            <a:r>
              <a:rPr lang="en-US" sz="1400" b="1" dirty="0"/>
              <a:t> Web Dashboard</a:t>
            </a:r>
          </a:p>
        </p:txBody>
      </p:sp>
      <p:pic>
        <p:nvPicPr>
          <p:cNvPr id="8" name="Picture 7">
            <a:extLst>
              <a:ext uri="{FF2B5EF4-FFF2-40B4-BE49-F238E27FC236}">
                <a16:creationId xmlns:a16="http://schemas.microsoft.com/office/drawing/2014/main" id="{556E7C82-8B2B-3B5E-C565-045AA5F283BB}"/>
              </a:ext>
            </a:extLst>
          </p:cNvPr>
          <p:cNvPicPr>
            <a:picLocks noChangeAspect="1"/>
          </p:cNvPicPr>
          <p:nvPr/>
        </p:nvPicPr>
        <p:blipFill>
          <a:blip r:embed="rId2"/>
          <a:stretch>
            <a:fillRect/>
          </a:stretch>
        </p:blipFill>
        <p:spPr>
          <a:xfrm>
            <a:off x="964163" y="1357900"/>
            <a:ext cx="10263673" cy="5134975"/>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6BC45AA1-3EF1-078E-842C-F2CB594E5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90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3.2 </a:t>
            </a:r>
            <a:r>
              <a:rPr lang="en-US" sz="1400" b="1" dirty="0" err="1"/>
              <a:t>Thiết</a:t>
            </a:r>
            <a:r>
              <a:rPr lang="en-US" sz="1400" b="1" dirty="0"/>
              <a:t> </a:t>
            </a:r>
            <a:r>
              <a:rPr lang="en-US" sz="1400" b="1" dirty="0" err="1"/>
              <a:t>lập</a:t>
            </a:r>
            <a:r>
              <a:rPr lang="en-US" sz="1400" b="1" dirty="0"/>
              <a:t> Web Dashboard</a:t>
            </a:r>
          </a:p>
          <a:p>
            <a:pPr marL="0" indent="0">
              <a:buNone/>
            </a:pPr>
            <a:r>
              <a:rPr lang="en-US" sz="1800" dirty="0"/>
              <a:t>    Switch </a:t>
            </a:r>
            <a:r>
              <a:rPr lang="en-US" sz="1800" dirty="0" err="1">
                <a:solidFill>
                  <a:schemeClr val="accent1"/>
                </a:solidFill>
              </a:rPr>
              <a:t>Tự</a:t>
            </a:r>
            <a:r>
              <a:rPr lang="en-US" sz="1800" dirty="0">
                <a:solidFill>
                  <a:schemeClr val="accent1"/>
                </a:solidFill>
              </a:rPr>
              <a:t> </a:t>
            </a:r>
            <a:r>
              <a:rPr lang="en-US" sz="1800" dirty="0" err="1">
                <a:solidFill>
                  <a:schemeClr val="accent1"/>
                </a:solidFill>
              </a:rPr>
              <a:t>động</a:t>
            </a:r>
            <a:r>
              <a:rPr lang="en-US" sz="1800" dirty="0">
                <a:solidFill>
                  <a:schemeClr val="accent1"/>
                </a:solidFill>
              </a:rPr>
              <a:t> </a:t>
            </a:r>
            <a:r>
              <a:rPr lang="en-US" sz="1800" dirty="0" err="1">
                <a:solidFill>
                  <a:schemeClr val="accent1"/>
                </a:solidFill>
              </a:rPr>
              <a:t>cảnh</a:t>
            </a:r>
            <a:r>
              <a:rPr lang="en-US" sz="1800" dirty="0">
                <a:solidFill>
                  <a:schemeClr val="accent1"/>
                </a:solidFill>
              </a:rPr>
              <a:t> </a:t>
            </a:r>
            <a:r>
              <a:rPr lang="en-US" sz="1800" dirty="0" err="1">
                <a:solidFill>
                  <a:schemeClr val="accent1"/>
                </a:solidFill>
              </a:rPr>
              <a:t>báo</a:t>
            </a:r>
            <a:endParaRPr lang="en-US" sz="1800" dirty="0">
              <a:solidFill>
                <a:schemeClr val="accent1"/>
              </a:solidFill>
            </a:endParaRPr>
          </a:p>
        </p:txBody>
      </p:sp>
      <p:pic>
        <p:nvPicPr>
          <p:cNvPr id="5" name="Picture 4">
            <a:extLst>
              <a:ext uri="{FF2B5EF4-FFF2-40B4-BE49-F238E27FC236}">
                <a16:creationId xmlns:a16="http://schemas.microsoft.com/office/drawing/2014/main" id="{423A3C49-2A3E-69CC-22FF-2E24178A2529}"/>
              </a:ext>
            </a:extLst>
          </p:cNvPr>
          <p:cNvPicPr>
            <a:picLocks noChangeAspect="1"/>
          </p:cNvPicPr>
          <p:nvPr/>
        </p:nvPicPr>
        <p:blipFill>
          <a:blip r:embed="rId2"/>
          <a:stretch>
            <a:fillRect/>
          </a:stretch>
        </p:blipFill>
        <p:spPr>
          <a:xfrm>
            <a:off x="3756366" y="1314359"/>
            <a:ext cx="5244037" cy="4935894"/>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8A8A86E0-135B-6941-02C0-6217D0C45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748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3.2 </a:t>
            </a:r>
            <a:r>
              <a:rPr lang="en-US" sz="1400" b="1" dirty="0" err="1"/>
              <a:t>Thiết</a:t>
            </a:r>
            <a:r>
              <a:rPr lang="en-US" sz="1400" b="1" dirty="0"/>
              <a:t> </a:t>
            </a:r>
            <a:r>
              <a:rPr lang="en-US" sz="1400" b="1" dirty="0" err="1"/>
              <a:t>lập</a:t>
            </a:r>
            <a:r>
              <a:rPr lang="en-US" sz="1400" b="1" dirty="0"/>
              <a:t> Web Dashboard</a:t>
            </a:r>
          </a:p>
          <a:p>
            <a:pPr marL="0" indent="0">
              <a:buNone/>
            </a:pPr>
            <a:r>
              <a:rPr lang="en-US" sz="1800" dirty="0"/>
              <a:t>    Label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endParaRPr lang="en-US" sz="1800" dirty="0">
              <a:solidFill>
                <a:schemeClr val="accent1"/>
              </a:solidFill>
            </a:endParaRPr>
          </a:p>
        </p:txBody>
      </p:sp>
      <p:pic>
        <p:nvPicPr>
          <p:cNvPr id="6" name="Picture 5">
            <a:extLst>
              <a:ext uri="{FF2B5EF4-FFF2-40B4-BE49-F238E27FC236}">
                <a16:creationId xmlns:a16="http://schemas.microsoft.com/office/drawing/2014/main" id="{06769719-B492-A045-3AEA-BB6684EECAF7}"/>
              </a:ext>
            </a:extLst>
          </p:cNvPr>
          <p:cNvPicPr>
            <a:picLocks noChangeAspect="1"/>
          </p:cNvPicPr>
          <p:nvPr/>
        </p:nvPicPr>
        <p:blipFill>
          <a:blip r:embed="rId2"/>
          <a:stretch>
            <a:fillRect/>
          </a:stretch>
        </p:blipFill>
        <p:spPr>
          <a:xfrm>
            <a:off x="3426161" y="1379356"/>
            <a:ext cx="5339677" cy="5036676"/>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637A710C-95CC-1708-B55A-872A9E993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121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3.2 </a:t>
            </a:r>
            <a:r>
              <a:rPr lang="en-US" sz="1400" b="1" dirty="0" err="1"/>
              <a:t>Thiết</a:t>
            </a:r>
            <a:r>
              <a:rPr lang="en-US" sz="1400" b="1" dirty="0"/>
              <a:t> </a:t>
            </a:r>
            <a:r>
              <a:rPr lang="en-US" sz="1400" b="1" dirty="0" err="1"/>
              <a:t>lập</a:t>
            </a:r>
            <a:r>
              <a:rPr lang="en-US" sz="1400" b="1" dirty="0"/>
              <a:t> Web Dashboard</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Nhiệt</a:t>
            </a:r>
            <a:r>
              <a:rPr lang="en-US" sz="1800" dirty="0">
                <a:solidFill>
                  <a:schemeClr val="accent1"/>
                </a:solidFill>
              </a:rPr>
              <a:t> </a:t>
            </a:r>
            <a:r>
              <a:rPr lang="en-US" sz="1800" dirty="0" err="1">
                <a:solidFill>
                  <a:schemeClr val="accent1"/>
                </a:solidFill>
              </a:rPr>
              <a:t>độ</a:t>
            </a:r>
            <a:endParaRPr lang="en-US" sz="1800" dirty="0">
              <a:solidFill>
                <a:schemeClr val="accent1"/>
              </a:solidFill>
            </a:endParaRPr>
          </a:p>
        </p:txBody>
      </p:sp>
      <p:pic>
        <p:nvPicPr>
          <p:cNvPr id="8" name="Picture 7">
            <a:extLst>
              <a:ext uri="{FF2B5EF4-FFF2-40B4-BE49-F238E27FC236}">
                <a16:creationId xmlns:a16="http://schemas.microsoft.com/office/drawing/2014/main" id="{8CC6C6AF-5804-8887-A283-8293FA0FB519}"/>
              </a:ext>
            </a:extLst>
          </p:cNvPr>
          <p:cNvPicPr>
            <a:picLocks noChangeAspect="1"/>
          </p:cNvPicPr>
          <p:nvPr/>
        </p:nvPicPr>
        <p:blipFill>
          <a:blip r:embed="rId2"/>
          <a:stretch>
            <a:fillRect/>
          </a:stretch>
        </p:blipFill>
        <p:spPr>
          <a:xfrm>
            <a:off x="3862375" y="1533343"/>
            <a:ext cx="5213173" cy="4912092"/>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CCCD3CD0-89E8-4DE7-151B-A012E3AAD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901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3.2 </a:t>
            </a:r>
            <a:r>
              <a:rPr lang="en-US" sz="1400" b="1" dirty="0" err="1"/>
              <a:t>Thiết</a:t>
            </a:r>
            <a:r>
              <a:rPr lang="en-US" sz="1400" b="1" dirty="0"/>
              <a:t> </a:t>
            </a:r>
            <a:r>
              <a:rPr lang="en-US" sz="1400" b="1" dirty="0" err="1"/>
              <a:t>lập</a:t>
            </a:r>
            <a:r>
              <a:rPr lang="en-US" sz="1400" b="1" dirty="0"/>
              <a:t> Web Dashboard</a:t>
            </a:r>
          </a:p>
          <a:p>
            <a:pPr marL="0" indent="0">
              <a:buNone/>
            </a:pPr>
            <a:r>
              <a:rPr lang="en-US" sz="1400" dirty="0"/>
              <a:t>    </a:t>
            </a:r>
            <a:r>
              <a:rPr lang="en-US" sz="1800" dirty="0"/>
              <a:t>Label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p:txBody>
      </p:sp>
      <p:pic>
        <p:nvPicPr>
          <p:cNvPr id="5" name="Picture 4">
            <a:extLst>
              <a:ext uri="{FF2B5EF4-FFF2-40B4-BE49-F238E27FC236}">
                <a16:creationId xmlns:a16="http://schemas.microsoft.com/office/drawing/2014/main" id="{621506F8-AC12-1C9C-1348-26D13C8B9755}"/>
              </a:ext>
            </a:extLst>
          </p:cNvPr>
          <p:cNvPicPr>
            <a:picLocks noChangeAspect="1"/>
          </p:cNvPicPr>
          <p:nvPr/>
        </p:nvPicPr>
        <p:blipFill>
          <a:blip r:embed="rId2"/>
          <a:stretch>
            <a:fillRect/>
          </a:stretch>
        </p:blipFill>
        <p:spPr>
          <a:xfrm>
            <a:off x="3867519" y="1379356"/>
            <a:ext cx="5264817" cy="4928407"/>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80D5BF0B-89C2-6A0E-5CFF-DE2716002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88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3.2 </a:t>
            </a:r>
            <a:r>
              <a:rPr lang="en-US" sz="1400" b="1" dirty="0" err="1"/>
              <a:t>Thiết</a:t>
            </a:r>
            <a:r>
              <a:rPr lang="en-US" sz="1400" b="1" dirty="0"/>
              <a:t> </a:t>
            </a:r>
            <a:r>
              <a:rPr lang="en-US" sz="1400" b="1" dirty="0" err="1"/>
              <a:t>lập</a:t>
            </a:r>
            <a:r>
              <a:rPr lang="en-US" sz="1400" b="1" dirty="0"/>
              <a:t> Web Dashboard  </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Độ</a:t>
            </a:r>
            <a:r>
              <a:rPr lang="en-US" sz="1800" dirty="0">
                <a:solidFill>
                  <a:schemeClr val="accent1"/>
                </a:solidFill>
              </a:rPr>
              <a:t> </a:t>
            </a:r>
            <a:r>
              <a:rPr lang="en-US" sz="1800" dirty="0" err="1">
                <a:solidFill>
                  <a:schemeClr val="accent1"/>
                </a:solidFill>
              </a:rPr>
              <a:t>ẩm</a:t>
            </a:r>
            <a:r>
              <a:rPr lang="en-US" sz="1800" dirty="0">
                <a:solidFill>
                  <a:schemeClr val="accent1"/>
                </a:solidFill>
              </a:rPr>
              <a:t> </a:t>
            </a:r>
            <a:r>
              <a:rPr lang="en-US" sz="1800" dirty="0" err="1">
                <a:solidFill>
                  <a:schemeClr val="accent1"/>
                </a:solidFill>
              </a:rPr>
              <a:t>không</a:t>
            </a:r>
            <a:r>
              <a:rPr lang="en-US" sz="1800" dirty="0">
                <a:solidFill>
                  <a:schemeClr val="accent1"/>
                </a:solidFill>
              </a:rPr>
              <a:t> </a:t>
            </a:r>
            <a:r>
              <a:rPr lang="en-US" sz="1800" dirty="0" err="1">
                <a:solidFill>
                  <a:schemeClr val="accent1"/>
                </a:solidFill>
              </a:rPr>
              <a:t>khí</a:t>
            </a:r>
            <a:endParaRPr lang="en-US" sz="1800" dirty="0">
              <a:solidFill>
                <a:schemeClr val="accent1"/>
              </a:solidFill>
            </a:endParaRPr>
          </a:p>
        </p:txBody>
      </p:sp>
      <p:pic>
        <p:nvPicPr>
          <p:cNvPr id="6" name="Picture 5">
            <a:extLst>
              <a:ext uri="{FF2B5EF4-FFF2-40B4-BE49-F238E27FC236}">
                <a16:creationId xmlns:a16="http://schemas.microsoft.com/office/drawing/2014/main" id="{1AA7AD27-143D-9132-161D-BBE230141B24}"/>
              </a:ext>
            </a:extLst>
          </p:cNvPr>
          <p:cNvPicPr>
            <a:picLocks noChangeAspect="1"/>
          </p:cNvPicPr>
          <p:nvPr/>
        </p:nvPicPr>
        <p:blipFill>
          <a:blip r:embed="rId2"/>
          <a:stretch>
            <a:fillRect/>
          </a:stretch>
        </p:blipFill>
        <p:spPr>
          <a:xfrm>
            <a:off x="3703423" y="1533343"/>
            <a:ext cx="5385630" cy="5081000"/>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9EE9CA9D-FFD3-6C32-BE1C-AF43B700B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452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3.2 </a:t>
            </a:r>
            <a:r>
              <a:rPr lang="en-US" sz="1400" b="1" dirty="0" err="1"/>
              <a:t>Thiết</a:t>
            </a:r>
            <a:r>
              <a:rPr lang="en-US" sz="1400" b="1" dirty="0"/>
              <a:t> </a:t>
            </a:r>
            <a:r>
              <a:rPr lang="en-US" sz="1400" b="1" dirty="0" err="1"/>
              <a:t>lập</a:t>
            </a:r>
            <a:r>
              <a:rPr lang="en-US" sz="1400" b="1" dirty="0"/>
              <a:t> Web Dashboard  </a:t>
            </a:r>
          </a:p>
          <a:p>
            <a:pPr marL="0" indent="0">
              <a:buNone/>
            </a:pPr>
            <a:r>
              <a:rPr lang="en-US" sz="1800" dirty="0"/>
              <a:t>      Label </a:t>
            </a:r>
            <a:r>
              <a:rPr lang="en-US" sz="1800" dirty="0" err="1">
                <a:solidFill>
                  <a:schemeClr val="accent1"/>
                </a:solidFill>
              </a:rPr>
              <a:t>Bụi</a:t>
            </a:r>
            <a:r>
              <a:rPr lang="en-US" sz="1800" dirty="0">
                <a:solidFill>
                  <a:schemeClr val="accent1"/>
                </a:solidFill>
              </a:rPr>
              <a:t> </a:t>
            </a:r>
            <a:r>
              <a:rPr lang="en-US" sz="1800" dirty="0" err="1">
                <a:solidFill>
                  <a:schemeClr val="accent1"/>
                </a:solidFill>
              </a:rPr>
              <a:t>mịn</a:t>
            </a:r>
            <a:r>
              <a:rPr lang="en-US" sz="1800" dirty="0">
                <a:solidFill>
                  <a:schemeClr val="accent1"/>
                </a:solidFill>
              </a:rPr>
              <a:t> PM2.5</a:t>
            </a:r>
          </a:p>
        </p:txBody>
      </p:sp>
      <p:pic>
        <p:nvPicPr>
          <p:cNvPr id="6" name="Picture 5">
            <a:extLst>
              <a:ext uri="{FF2B5EF4-FFF2-40B4-BE49-F238E27FC236}">
                <a16:creationId xmlns:a16="http://schemas.microsoft.com/office/drawing/2014/main" id="{1A61625E-3579-729E-E8FD-075BF25A3A5F}"/>
              </a:ext>
            </a:extLst>
          </p:cNvPr>
          <p:cNvPicPr>
            <a:picLocks noChangeAspect="1"/>
          </p:cNvPicPr>
          <p:nvPr/>
        </p:nvPicPr>
        <p:blipFill>
          <a:blip r:embed="rId2"/>
          <a:stretch>
            <a:fillRect/>
          </a:stretch>
        </p:blipFill>
        <p:spPr>
          <a:xfrm>
            <a:off x="3831835" y="1314359"/>
            <a:ext cx="5378648" cy="5057192"/>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BEE1E052-64A4-F1BC-7A83-2B47039E6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454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3.2 </a:t>
            </a:r>
            <a:r>
              <a:rPr lang="en-US" sz="1400" b="1" dirty="0" err="1"/>
              <a:t>Thiết</a:t>
            </a:r>
            <a:r>
              <a:rPr lang="en-US" sz="1400" b="1" dirty="0"/>
              <a:t> </a:t>
            </a:r>
            <a:r>
              <a:rPr lang="en-US" sz="1400" b="1" dirty="0" err="1"/>
              <a:t>lập</a:t>
            </a:r>
            <a:r>
              <a:rPr lang="en-US" sz="1400" b="1" dirty="0"/>
              <a:t> Web Dashboard  </a:t>
            </a:r>
          </a:p>
          <a:p>
            <a:pPr marL="0" indent="0">
              <a:buNone/>
            </a:pPr>
            <a:r>
              <a:rPr lang="en-US" sz="1800" dirty="0"/>
              <a:t>      </a:t>
            </a:r>
            <a:r>
              <a:rPr lang="en-US" sz="1800" dirty="0" err="1"/>
              <a:t>Biểu</a:t>
            </a:r>
            <a:r>
              <a:rPr lang="en-US" sz="1800" dirty="0"/>
              <a:t> </a:t>
            </a:r>
            <a:r>
              <a:rPr lang="en-US" sz="1800" dirty="0" err="1"/>
              <a:t>đồ</a:t>
            </a:r>
            <a:r>
              <a:rPr lang="en-US" sz="1800" dirty="0"/>
              <a:t> </a:t>
            </a:r>
            <a:r>
              <a:rPr lang="en-US" sz="1800" dirty="0" err="1">
                <a:solidFill>
                  <a:schemeClr val="accent1"/>
                </a:solidFill>
              </a:rPr>
              <a:t>Bụi</a:t>
            </a:r>
            <a:r>
              <a:rPr lang="en-US" sz="1800" dirty="0">
                <a:solidFill>
                  <a:schemeClr val="accent1"/>
                </a:solidFill>
              </a:rPr>
              <a:t> </a:t>
            </a:r>
            <a:r>
              <a:rPr lang="en-US" sz="1800" dirty="0" err="1">
                <a:solidFill>
                  <a:schemeClr val="accent1"/>
                </a:solidFill>
              </a:rPr>
              <a:t>mịn</a:t>
            </a:r>
            <a:r>
              <a:rPr lang="en-US" sz="1800" dirty="0">
                <a:solidFill>
                  <a:schemeClr val="accent1"/>
                </a:solidFill>
              </a:rPr>
              <a:t> PM2.5</a:t>
            </a:r>
          </a:p>
        </p:txBody>
      </p:sp>
      <p:pic>
        <p:nvPicPr>
          <p:cNvPr id="6" name="Picture 5">
            <a:extLst>
              <a:ext uri="{FF2B5EF4-FFF2-40B4-BE49-F238E27FC236}">
                <a16:creationId xmlns:a16="http://schemas.microsoft.com/office/drawing/2014/main" id="{13877D67-B821-FEAD-21F7-97484A6C6656}"/>
              </a:ext>
            </a:extLst>
          </p:cNvPr>
          <p:cNvPicPr>
            <a:picLocks noChangeAspect="1"/>
          </p:cNvPicPr>
          <p:nvPr/>
        </p:nvPicPr>
        <p:blipFill>
          <a:blip r:embed="rId2"/>
          <a:stretch>
            <a:fillRect/>
          </a:stretch>
        </p:blipFill>
        <p:spPr>
          <a:xfrm>
            <a:off x="3665915" y="1362269"/>
            <a:ext cx="5463307" cy="5130606"/>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643B1839-839A-1C12-51E1-76B0CA019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294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3.3 </a:t>
            </a:r>
            <a:r>
              <a:rPr lang="en-US" sz="1400" b="1" dirty="0" err="1"/>
              <a:t>Thiết</a:t>
            </a:r>
            <a:r>
              <a:rPr lang="en-US" sz="1400" b="1" dirty="0"/>
              <a:t> </a:t>
            </a:r>
            <a:r>
              <a:rPr lang="en-US" sz="1400" b="1" dirty="0" err="1"/>
              <a:t>lập</a:t>
            </a:r>
            <a:r>
              <a:rPr lang="en-US" sz="1400" b="1" dirty="0"/>
              <a:t> Events &amp; Notifications</a:t>
            </a:r>
          </a:p>
          <a:p>
            <a:pPr>
              <a:buFontTx/>
              <a:buChar char="-"/>
            </a:pPr>
            <a:r>
              <a:rPr lang="en-US" sz="1400" dirty="0"/>
              <a:t>Ở </a:t>
            </a:r>
            <a:r>
              <a:rPr lang="en-US" sz="1400" dirty="0" err="1"/>
              <a:t>đây</a:t>
            </a:r>
            <a:r>
              <a:rPr lang="en-US" sz="1400" dirty="0"/>
              <a:t> </a:t>
            </a:r>
            <a:r>
              <a:rPr lang="en-US" sz="1400" dirty="0" err="1"/>
              <a:t>chúng</a:t>
            </a:r>
            <a:r>
              <a:rPr lang="en-US" sz="1400" dirty="0"/>
              <a:t> ta </a:t>
            </a:r>
            <a:r>
              <a:rPr lang="en-US" sz="1400" dirty="0" err="1"/>
              <a:t>có</a:t>
            </a:r>
            <a:r>
              <a:rPr lang="en-US" sz="1400" dirty="0"/>
              <a:t> 2 </a:t>
            </a:r>
            <a:r>
              <a:rPr lang="en-US" sz="1400" dirty="0" err="1"/>
              <a:t>biến</a:t>
            </a:r>
            <a:r>
              <a:rPr lang="en-US" sz="1400" dirty="0"/>
              <a:t> event:</a:t>
            </a:r>
          </a:p>
          <a:p>
            <a:pPr marL="457200" lvl="1" indent="0">
              <a:buNone/>
            </a:pPr>
            <a:r>
              <a:rPr lang="en-US" sz="1400" dirty="0"/>
              <a:t>+ </a:t>
            </a:r>
            <a:r>
              <a:rPr lang="en-US" sz="1400" dirty="0" err="1"/>
              <a:t>check_data</a:t>
            </a:r>
            <a:r>
              <a:rPr lang="en-US" sz="1400" dirty="0"/>
              <a:t>: </a:t>
            </a:r>
            <a:r>
              <a:rPr lang="en-US" sz="1400" dirty="0" err="1"/>
              <a:t>dùng</a:t>
            </a:r>
            <a:r>
              <a:rPr lang="en-US" sz="1400" dirty="0"/>
              <a:t> </a:t>
            </a:r>
            <a:r>
              <a:rPr lang="en-US" sz="1400" dirty="0" err="1"/>
              <a:t>để</a:t>
            </a:r>
            <a:r>
              <a:rPr lang="en-US" sz="1400" dirty="0"/>
              <a:t> </a:t>
            </a:r>
            <a:r>
              <a:rPr lang="en-US" sz="1400" dirty="0" err="1"/>
              <a:t>kiểm</a:t>
            </a:r>
            <a:r>
              <a:rPr lang="en-US" sz="1400" dirty="0"/>
              <a:t> </a:t>
            </a:r>
            <a:r>
              <a:rPr lang="en-US" sz="1400" dirty="0" err="1"/>
              <a:t>tra</a:t>
            </a:r>
            <a:r>
              <a:rPr lang="en-US" sz="1400" dirty="0"/>
              <a:t> </a:t>
            </a:r>
            <a:r>
              <a:rPr lang="en-US" sz="1400" dirty="0" err="1"/>
              <a:t>các</a:t>
            </a:r>
            <a:r>
              <a:rPr lang="en-US" sz="1400" dirty="0"/>
              <a:t> </a:t>
            </a:r>
            <a:r>
              <a:rPr lang="en-US" sz="1400" dirty="0" err="1"/>
              <a:t>thông</a:t>
            </a:r>
            <a:r>
              <a:rPr lang="en-US" sz="1400" dirty="0"/>
              <a:t> </a:t>
            </a:r>
            <a:r>
              <a:rPr lang="en-US" sz="1400" dirty="0" err="1"/>
              <a:t>số</a:t>
            </a:r>
            <a:r>
              <a:rPr lang="en-US" sz="1400" dirty="0"/>
              <a:t> </a:t>
            </a:r>
            <a:r>
              <a:rPr lang="en-US" sz="1400" dirty="0" err="1"/>
              <a:t>tại</a:t>
            </a:r>
            <a:r>
              <a:rPr lang="en-US" sz="1400" dirty="0"/>
              <a:t> </a:t>
            </a:r>
            <a:r>
              <a:rPr lang="en-US" sz="1400" dirty="0" err="1"/>
              <a:t>thời</a:t>
            </a:r>
            <a:r>
              <a:rPr lang="en-US" sz="1400" dirty="0"/>
              <a:t> </a:t>
            </a:r>
            <a:r>
              <a:rPr lang="en-US" sz="1400" dirty="0" err="1"/>
              <a:t>điểm</a:t>
            </a:r>
            <a:r>
              <a:rPr lang="en-US" sz="1400" dirty="0"/>
              <a:t> </a:t>
            </a:r>
            <a:r>
              <a:rPr lang="en-US" sz="1400" dirty="0" err="1"/>
              <a:t>hiện</a:t>
            </a:r>
            <a:r>
              <a:rPr lang="en-US" sz="1400" dirty="0"/>
              <a:t> </a:t>
            </a:r>
            <a:r>
              <a:rPr lang="en-US" sz="1400" dirty="0" err="1"/>
              <a:t>tại</a:t>
            </a:r>
            <a:endParaRPr lang="en-US" sz="1400" dirty="0"/>
          </a:p>
          <a:p>
            <a:pPr marL="457200" lvl="1" indent="0">
              <a:buNone/>
            </a:pPr>
            <a:r>
              <a:rPr lang="en-US" sz="1400" dirty="0"/>
              <a:t>+ </a:t>
            </a:r>
            <a:r>
              <a:rPr lang="en-US" sz="1400" dirty="0" err="1"/>
              <a:t>auto_warning</a:t>
            </a:r>
            <a:r>
              <a:rPr lang="en-US" sz="1400" dirty="0"/>
              <a:t>: </a:t>
            </a:r>
            <a:r>
              <a:rPr lang="en-US" sz="1400" dirty="0" err="1"/>
              <a:t>dùng</a:t>
            </a:r>
            <a:r>
              <a:rPr lang="en-US" sz="1400" dirty="0"/>
              <a:t> </a:t>
            </a:r>
            <a:r>
              <a:rPr lang="en-US" sz="1400" dirty="0" err="1"/>
              <a:t>để</a:t>
            </a:r>
            <a:r>
              <a:rPr lang="en-US" sz="1400" dirty="0"/>
              <a:t> </a:t>
            </a:r>
            <a:r>
              <a:rPr lang="en-US" sz="1400" dirty="0" err="1"/>
              <a:t>nhận</a:t>
            </a:r>
            <a:r>
              <a:rPr lang="en-US" sz="1400" dirty="0"/>
              <a:t> </a:t>
            </a:r>
            <a:r>
              <a:rPr lang="en-US" sz="1400" dirty="0" err="1"/>
              <a:t>cảnh</a:t>
            </a:r>
            <a:r>
              <a:rPr lang="en-US" sz="1400" dirty="0"/>
              <a:t> </a:t>
            </a:r>
            <a:r>
              <a:rPr lang="en-US" sz="1400" dirty="0" err="1"/>
              <a:t>báo</a:t>
            </a:r>
            <a:r>
              <a:rPr lang="en-US" sz="1400" dirty="0"/>
              <a:t> </a:t>
            </a:r>
            <a:r>
              <a:rPr lang="en-US" sz="1400" dirty="0" err="1"/>
              <a:t>khi</a:t>
            </a:r>
            <a:r>
              <a:rPr lang="en-US" sz="1400" dirty="0"/>
              <a:t> </a:t>
            </a:r>
            <a:r>
              <a:rPr lang="en-US" sz="1400" dirty="0" err="1"/>
              <a:t>các</a:t>
            </a:r>
            <a:r>
              <a:rPr lang="en-US" sz="1400" dirty="0"/>
              <a:t> </a:t>
            </a:r>
            <a:r>
              <a:rPr lang="en-US" sz="1400" dirty="0" err="1"/>
              <a:t>thông</a:t>
            </a:r>
            <a:r>
              <a:rPr lang="en-US" sz="1400" dirty="0"/>
              <a:t> </a:t>
            </a:r>
            <a:r>
              <a:rPr lang="en-US" sz="1400" dirty="0" err="1"/>
              <a:t>số</a:t>
            </a:r>
            <a:r>
              <a:rPr lang="en-US" sz="1400" dirty="0"/>
              <a:t> </a:t>
            </a:r>
            <a:r>
              <a:rPr lang="en-US" sz="1400" dirty="0" err="1"/>
              <a:t>nhiệt</a:t>
            </a:r>
            <a:r>
              <a:rPr lang="en-US" sz="1400" dirty="0"/>
              <a:t> </a:t>
            </a:r>
            <a:r>
              <a:rPr lang="en-US" sz="1400" dirty="0" err="1"/>
              <a:t>độ</a:t>
            </a:r>
            <a:r>
              <a:rPr lang="en-US" sz="1400" dirty="0"/>
              <a:t>, </a:t>
            </a:r>
            <a:r>
              <a:rPr lang="en-US" sz="1400" dirty="0" err="1"/>
              <a:t>độ</a:t>
            </a:r>
            <a:r>
              <a:rPr lang="en-US" sz="1400" dirty="0"/>
              <a:t> </a:t>
            </a:r>
            <a:r>
              <a:rPr lang="en-US" sz="1400" dirty="0" err="1"/>
              <a:t>ẩm</a:t>
            </a:r>
            <a:r>
              <a:rPr lang="en-US" sz="1400" dirty="0"/>
              <a:t> </a:t>
            </a:r>
            <a:r>
              <a:rPr lang="en-US" sz="1400" dirty="0" err="1"/>
              <a:t>không</a:t>
            </a:r>
            <a:r>
              <a:rPr lang="en-US" sz="1400" dirty="0"/>
              <a:t> </a:t>
            </a:r>
            <a:r>
              <a:rPr lang="en-US" sz="1400" dirty="0" err="1"/>
              <a:t>khí</a:t>
            </a:r>
            <a:r>
              <a:rPr lang="en-US" sz="1400" dirty="0"/>
              <a:t>, </a:t>
            </a:r>
            <a:r>
              <a:rPr lang="en-US" sz="1400" dirty="0" err="1"/>
              <a:t>bụi</a:t>
            </a:r>
            <a:r>
              <a:rPr lang="en-US" sz="1400" dirty="0"/>
              <a:t> </a:t>
            </a:r>
            <a:r>
              <a:rPr lang="en-US" sz="1400" dirty="0" err="1"/>
              <a:t>mịn</a:t>
            </a:r>
            <a:r>
              <a:rPr lang="en-US" sz="1400" dirty="0"/>
              <a:t> PM2.5 </a:t>
            </a:r>
            <a:r>
              <a:rPr lang="en-US" sz="1400" dirty="0" err="1"/>
              <a:t>không</a:t>
            </a:r>
            <a:r>
              <a:rPr lang="en-US" sz="1400" dirty="0"/>
              <a:t> </a:t>
            </a:r>
            <a:r>
              <a:rPr lang="en-US" sz="1400" dirty="0" err="1"/>
              <a:t>nằm</a:t>
            </a:r>
            <a:r>
              <a:rPr lang="en-US" sz="1400" dirty="0"/>
              <a:t> </a:t>
            </a:r>
            <a:r>
              <a:rPr lang="en-US" sz="1400" dirty="0" err="1"/>
              <a:t>trong</a:t>
            </a:r>
            <a:r>
              <a:rPr lang="en-US" sz="1400" dirty="0"/>
              <a:t> </a:t>
            </a:r>
            <a:r>
              <a:rPr lang="en-US" sz="1400" dirty="0" err="1"/>
              <a:t>ngưỡng</a:t>
            </a:r>
            <a:r>
              <a:rPr lang="en-US" sz="1400" dirty="0"/>
              <a:t> an </a:t>
            </a:r>
            <a:r>
              <a:rPr lang="en-US" sz="1400" dirty="0" err="1"/>
              <a:t>toàn</a:t>
            </a:r>
            <a:r>
              <a:rPr lang="en-US" sz="1400" dirty="0"/>
              <a:t> </a:t>
            </a:r>
            <a:r>
              <a:rPr lang="en-US" sz="1400" dirty="0" err="1"/>
              <a:t>người</a:t>
            </a:r>
            <a:r>
              <a:rPr lang="en-US" sz="1400" dirty="0"/>
              <a:t> </a:t>
            </a:r>
            <a:r>
              <a:rPr lang="en-US" sz="1400" dirty="0" err="1"/>
              <a:t>dùng</a:t>
            </a:r>
            <a:r>
              <a:rPr lang="en-US" sz="1400" dirty="0"/>
              <a:t> </a:t>
            </a:r>
            <a:r>
              <a:rPr lang="en-US" sz="1400" dirty="0" err="1"/>
              <a:t>cài</a:t>
            </a:r>
            <a:r>
              <a:rPr lang="en-US" sz="1400" dirty="0"/>
              <a:t> </a:t>
            </a:r>
            <a:r>
              <a:rPr lang="en-US" sz="1400" dirty="0" err="1"/>
              <a:t>đặt</a:t>
            </a:r>
            <a:endParaRPr lang="en-US" sz="1400" dirty="0"/>
          </a:p>
          <a:p>
            <a:pPr marL="457200" lvl="1" indent="0">
              <a:buNone/>
            </a:pPr>
            <a:endParaRPr lang="en-US" sz="1400" dirty="0"/>
          </a:p>
        </p:txBody>
      </p:sp>
      <p:pic>
        <p:nvPicPr>
          <p:cNvPr id="6" name="Picture 5">
            <a:extLst>
              <a:ext uri="{FF2B5EF4-FFF2-40B4-BE49-F238E27FC236}">
                <a16:creationId xmlns:a16="http://schemas.microsoft.com/office/drawing/2014/main" id="{615730CB-4C77-D094-3E0B-315FC2E9CFBA}"/>
              </a:ext>
            </a:extLst>
          </p:cNvPr>
          <p:cNvPicPr>
            <a:picLocks noChangeAspect="1"/>
          </p:cNvPicPr>
          <p:nvPr/>
        </p:nvPicPr>
        <p:blipFill>
          <a:blip r:embed="rId2"/>
          <a:stretch>
            <a:fillRect/>
          </a:stretch>
        </p:blipFill>
        <p:spPr>
          <a:xfrm>
            <a:off x="838200" y="2693473"/>
            <a:ext cx="10877006" cy="3080037"/>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3E54B0D6-A8D3-D16A-B78B-91B13515D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137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3.3 </a:t>
            </a:r>
            <a:r>
              <a:rPr lang="en-US" sz="1400" b="1" dirty="0" err="1"/>
              <a:t>Thiết</a:t>
            </a:r>
            <a:r>
              <a:rPr lang="en-US" sz="1400" b="1" dirty="0"/>
              <a:t> </a:t>
            </a:r>
            <a:r>
              <a:rPr lang="en-US" sz="1400" b="1" dirty="0" err="1"/>
              <a:t>lập</a:t>
            </a:r>
            <a:r>
              <a:rPr lang="en-US" sz="1400" b="1" dirty="0"/>
              <a:t> Events &amp; Notifications</a:t>
            </a:r>
          </a:p>
          <a:p>
            <a:pPr marL="0" indent="0">
              <a:buNone/>
            </a:pPr>
            <a:r>
              <a:rPr lang="en-US" sz="1400" dirty="0"/>
              <a:t>    </a:t>
            </a:r>
            <a:r>
              <a:rPr lang="en-US" sz="1400" dirty="0" err="1"/>
              <a:t>Biến</a:t>
            </a:r>
            <a:r>
              <a:rPr lang="en-US" sz="1400" dirty="0"/>
              <a:t> </a:t>
            </a:r>
            <a:r>
              <a:rPr lang="en-US" sz="1400" dirty="0" err="1"/>
              <a:t>auto_warning</a:t>
            </a:r>
            <a:r>
              <a:rPr lang="en-US" sz="1400" dirty="0"/>
              <a:t>, </a:t>
            </a:r>
            <a:r>
              <a:rPr lang="en-US" sz="1400" dirty="0" err="1"/>
              <a:t>chúng</a:t>
            </a:r>
            <a:r>
              <a:rPr lang="en-US" sz="1400" dirty="0"/>
              <a:t> ta </a:t>
            </a:r>
            <a:r>
              <a:rPr lang="en-US" sz="1400" dirty="0" err="1"/>
              <a:t>để</a:t>
            </a:r>
            <a:r>
              <a:rPr lang="en-US" sz="1400" dirty="0"/>
              <a:t> ý </a:t>
            </a:r>
            <a:r>
              <a:rPr lang="en-US" sz="1400" dirty="0" err="1"/>
              <a:t>phần</a:t>
            </a:r>
            <a:r>
              <a:rPr lang="en-US" sz="1400" dirty="0"/>
              <a:t> Limit, </a:t>
            </a:r>
            <a:r>
              <a:rPr lang="en-US" sz="1400" dirty="0" err="1"/>
              <a:t>đây</a:t>
            </a:r>
            <a:r>
              <a:rPr lang="en-US" sz="1400" dirty="0"/>
              <a:t> </a:t>
            </a:r>
            <a:r>
              <a:rPr lang="en-US" sz="1400" dirty="0" err="1"/>
              <a:t>là</a:t>
            </a:r>
            <a:r>
              <a:rPr lang="en-US" sz="1400" dirty="0"/>
              <a:t> </a:t>
            </a:r>
            <a:r>
              <a:rPr lang="en-US" sz="1400" dirty="0" err="1"/>
              <a:t>phần</a:t>
            </a:r>
            <a:r>
              <a:rPr lang="en-US" sz="1400" dirty="0"/>
              <a:t> </a:t>
            </a:r>
            <a:r>
              <a:rPr lang="en-US" sz="1400" dirty="0" err="1"/>
              <a:t>cài</a:t>
            </a:r>
            <a:r>
              <a:rPr lang="en-US" sz="1400" dirty="0"/>
              <a:t> </a:t>
            </a:r>
            <a:r>
              <a:rPr lang="en-US" sz="1400" dirty="0" err="1"/>
              <a:t>đặt</a:t>
            </a:r>
            <a:r>
              <a:rPr lang="en-US" sz="1400" dirty="0"/>
              <a:t> </a:t>
            </a:r>
            <a:r>
              <a:rPr lang="en-US" sz="1400" dirty="0" err="1"/>
              <a:t>tần</a:t>
            </a:r>
            <a:r>
              <a:rPr lang="en-US" sz="1400" dirty="0"/>
              <a:t> </a:t>
            </a:r>
            <a:r>
              <a:rPr lang="en-US" sz="1400" dirty="0" err="1"/>
              <a:t>suất</a:t>
            </a:r>
            <a:r>
              <a:rPr lang="en-US" sz="1400" dirty="0"/>
              <a:t> </a:t>
            </a:r>
            <a:r>
              <a:rPr lang="en-US" sz="1400" dirty="0" err="1"/>
              <a:t>thông</a:t>
            </a:r>
            <a:r>
              <a:rPr lang="en-US" sz="1400" dirty="0"/>
              <a:t> </a:t>
            </a:r>
            <a:r>
              <a:rPr lang="en-US" sz="1400" dirty="0" err="1"/>
              <a:t>báo</a:t>
            </a:r>
            <a:r>
              <a:rPr lang="en-US" sz="1400" dirty="0"/>
              <a:t>, </a:t>
            </a:r>
            <a:r>
              <a:rPr lang="en-US" sz="1400" dirty="0" err="1"/>
              <a:t>chúng</a:t>
            </a:r>
            <a:r>
              <a:rPr lang="en-US" sz="1400" dirty="0"/>
              <a:t> ta </a:t>
            </a:r>
            <a:r>
              <a:rPr lang="en-US" sz="1400" dirty="0" err="1"/>
              <a:t>có</a:t>
            </a:r>
            <a:r>
              <a:rPr lang="en-US" sz="1400" dirty="0"/>
              <a:t> </a:t>
            </a:r>
            <a:r>
              <a:rPr lang="en-US" sz="1400" dirty="0" err="1"/>
              <a:t>thể</a:t>
            </a:r>
            <a:r>
              <a:rPr lang="en-US" sz="1400" dirty="0"/>
              <a:t> </a:t>
            </a:r>
            <a:r>
              <a:rPr lang="en-US" sz="1400" dirty="0" err="1"/>
              <a:t>cài</a:t>
            </a:r>
            <a:r>
              <a:rPr lang="en-US" sz="1400" dirty="0"/>
              <a:t> </a:t>
            </a:r>
            <a:r>
              <a:rPr lang="en-US" sz="1400" dirty="0" err="1"/>
              <a:t>theo</a:t>
            </a:r>
            <a:r>
              <a:rPr lang="en-US" sz="1400" dirty="0"/>
              <a:t> ý </a:t>
            </a:r>
            <a:r>
              <a:rPr lang="en-US" sz="1400" dirty="0" err="1"/>
              <a:t>muốn</a:t>
            </a:r>
            <a:r>
              <a:rPr lang="en-US" sz="1400" dirty="0"/>
              <a:t>. </a:t>
            </a:r>
          </a:p>
          <a:p>
            <a:pPr marL="0" indent="0">
              <a:buNone/>
            </a:pPr>
            <a:endParaRPr lang="en-US" sz="1400" dirty="0"/>
          </a:p>
        </p:txBody>
      </p:sp>
      <p:pic>
        <p:nvPicPr>
          <p:cNvPr id="6" name="Picture 5">
            <a:extLst>
              <a:ext uri="{FF2B5EF4-FFF2-40B4-BE49-F238E27FC236}">
                <a16:creationId xmlns:a16="http://schemas.microsoft.com/office/drawing/2014/main" id="{522B6609-ED4C-C959-7626-A377F98F64D1}"/>
              </a:ext>
            </a:extLst>
          </p:cNvPr>
          <p:cNvPicPr>
            <a:picLocks noChangeAspect="1"/>
          </p:cNvPicPr>
          <p:nvPr/>
        </p:nvPicPr>
        <p:blipFill>
          <a:blip r:embed="rId2"/>
          <a:stretch>
            <a:fillRect/>
          </a:stretch>
        </p:blipFill>
        <p:spPr>
          <a:xfrm>
            <a:off x="1532870" y="1818239"/>
            <a:ext cx="3358734" cy="4674636"/>
          </a:xfrm>
          <a:prstGeom prst="rect">
            <a:avLst/>
          </a:prstGeom>
        </p:spPr>
      </p:pic>
      <p:pic>
        <p:nvPicPr>
          <p:cNvPr id="8" name="Picture 7">
            <a:extLst>
              <a:ext uri="{FF2B5EF4-FFF2-40B4-BE49-F238E27FC236}">
                <a16:creationId xmlns:a16="http://schemas.microsoft.com/office/drawing/2014/main" id="{095CAEBB-1268-0D1E-9238-DC81B2B22F47}"/>
              </a:ext>
            </a:extLst>
          </p:cNvPr>
          <p:cNvPicPr>
            <a:picLocks noChangeAspect="1"/>
          </p:cNvPicPr>
          <p:nvPr/>
        </p:nvPicPr>
        <p:blipFill>
          <a:blip r:embed="rId3"/>
          <a:stretch>
            <a:fillRect/>
          </a:stretch>
        </p:blipFill>
        <p:spPr>
          <a:xfrm>
            <a:off x="5615725" y="1818239"/>
            <a:ext cx="3369346" cy="4674636"/>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3F41769C-5774-2880-2C05-FF7896BA57ED}"/>
                  </a:ext>
                </a:extLst>
              </p14:cNvPr>
              <p14:cNvContentPartPr/>
              <p14:nvPr/>
            </p14:nvContentPartPr>
            <p14:xfrm>
              <a:off x="3199937" y="4423533"/>
              <a:ext cx="546120" cy="27000"/>
            </p14:xfrm>
          </p:contentPart>
        </mc:Choice>
        <mc:Fallback xmlns="">
          <p:pic>
            <p:nvPicPr>
              <p:cNvPr id="13" name="Ink 12">
                <a:extLst>
                  <a:ext uri="{FF2B5EF4-FFF2-40B4-BE49-F238E27FC236}">
                    <a16:creationId xmlns:a16="http://schemas.microsoft.com/office/drawing/2014/main" id="{3F41769C-5774-2880-2C05-FF7896BA57ED}"/>
                  </a:ext>
                </a:extLst>
              </p:cNvPr>
              <p:cNvPicPr/>
              <p:nvPr/>
            </p:nvPicPr>
            <p:blipFill>
              <a:blip r:embed="rId5"/>
              <a:stretch>
                <a:fillRect/>
              </a:stretch>
            </p:blipFill>
            <p:spPr>
              <a:xfrm>
                <a:off x="3191297" y="4414533"/>
                <a:ext cx="563760" cy="44640"/>
              </a:xfrm>
              <a:prstGeom prst="rect">
                <a:avLst/>
              </a:prstGeom>
            </p:spPr>
          </p:pic>
        </mc:Fallback>
      </mc:AlternateContent>
      <p:pic>
        <p:nvPicPr>
          <p:cNvPr id="4" name="Picture 2" descr="Linh Kiện Điện Tử, Module, Công Cụ, Kit phát triển, Cảm biến,Sản phẩm công  nghệ">
            <a:extLst>
              <a:ext uri="{FF2B5EF4-FFF2-40B4-BE49-F238E27FC236}">
                <a16:creationId xmlns:a16="http://schemas.microsoft.com/office/drawing/2014/main" id="{22489270-C7C6-D610-EB0E-709DB0F0EA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16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D274-4616-1AAF-645B-B324CF78840E}"/>
              </a:ext>
            </a:extLst>
          </p:cNvPr>
          <p:cNvSpPr>
            <a:spLocks noGrp="1"/>
          </p:cNvSpPr>
          <p:nvPr>
            <p:ph type="title"/>
          </p:nvPr>
        </p:nvSpPr>
        <p:spPr>
          <a:xfrm>
            <a:off x="838199" y="-77788"/>
            <a:ext cx="10515600" cy="1325563"/>
          </a:xfrm>
        </p:spPr>
        <p:txBody>
          <a:bodyPr>
            <a:normAutofit/>
          </a:bodyPr>
          <a:lstStyle/>
          <a:p>
            <a:r>
              <a:rPr lang="en-US" sz="2000" b="1" dirty="0"/>
              <a:t>1. </a:t>
            </a:r>
            <a:r>
              <a:rPr lang="en-US" sz="2000" b="1" dirty="0" err="1"/>
              <a:t>Các</a:t>
            </a:r>
            <a:r>
              <a:rPr lang="en-US" sz="2000" b="1" dirty="0"/>
              <a:t> </a:t>
            </a:r>
            <a:r>
              <a:rPr lang="en-US" sz="2000" b="1" dirty="0" err="1"/>
              <a:t>yếu</a:t>
            </a:r>
            <a:r>
              <a:rPr lang="en-US" sz="2000" b="1" dirty="0"/>
              <a:t> </a:t>
            </a:r>
            <a:r>
              <a:rPr lang="en-US" sz="2000" b="1" dirty="0" err="1"/>
              <a:t>tố</a:t>
            </a:r>
            <a:r>
              <a:rPr lang="en-US" sz="2000" b="1" dirty="0"/>
              <a:t> </a:t>
            </a:r>
            <a:r>
              <a:rPr lang="en-US" sz="2000" b="1" dirty="0" err="1"/>
              <a:t>nhiệt</a:t>
            </a:r>
            <a:r>
              <a:rPr lang="en-US" sz="2000" b="1" dirty="0"/>
              <a:t> </a:t>
            </a:r>
            <a:r>
              <a:rPr lang="en-US" sz="2000" b="1" dirty="0" err="1"/>
              <a:t>độ</a:t>
            </a:r>
            <a:r>
              <a:rPr lang="en-US" sz="2000" b="1" dirty="0"/>
              <a:t>, </a:t>
            </a:r>
            <a:r>
              <a:rPr lang="en-US" sz="2000" b="1" dirty="0" err="1"/>
              <a:t>độ</a:t>
            </a:r>
            <a:r>
              <a:rPr lang="en-US" sz="2000" b="1" dirty="0"/>
              <a:t> </a:t>
            </a:r>
            <a:r>
              <a:rPr lang="en-US" sz="2000" b="1" dirty="0" err="1"/>
              <a:t>ẩm</a:t>
            </a:r>
            <a:r>
              <a:rPr lang="en-US" sz="2000" b="1" dirty="0"/>
              <a:t> </a:t>
            </a:r>
            <a:r>
              <a:rPr lang="en-US" sz="2000" b="1" dirty="0" err="1"/>
              <a:t>không</a:t>
            </a:r>
            <a:r>
              <a:rPr lang="en-US" sz="2000" b="1" dirty="0"/>
              <a:t> </a:t>
            </a:r>
            <a:r>
              <a:rPr lang="en-US" sz="2000" b="1" dirty="0" err="1"/>
              <a:t>khí</a:t>
            </a:r>
            <a:r>
              <a:rPr lang="en-US" sz="2000" b="1" dirty="0"/>
              <a:t>, </a:t>
            </a:r>
            <a:r>
              <a:rPr lang="en-US" sz="2000" b="1" dirty="0" err="1"/>
              <a:t>bụi</a:t>
            </a:r>
            <a:r>
              <a:rPr lang="en-US" sz="2000" b="1" dirty="0"/>
              <a:t> </a:t>
            </a:r>
            <a:r>
              <a:rPr lang="en-US" sz="2000" b="1" dirty="0" err="1"/>
              <a:t>mịn</a:t>
            </a:r>
            <a:r>
              <a:rPr lang="en-US" sz="2000" b="1" dirty="0"/>
              <a:t> PM2.5 </a:t>
            </a:r>
            <a:r>
              <a:rPr lang="en-US" sz="2000" b="1" dirty="0" err="1"/>
              <a:t>ảnh</a:t>
            </a:r>
            <a:r>
              <a:rPr lang="en-US" sz="2000" b="1" dirty="0"/>
              <a:t> </a:t>
            </a:r>
            <a:r>
              <a:rPr lang="en-US" sz="2000" b="1" dirty="0" err="1"/>
              <a:t>hưởng</a:t>
            </a:r>
            <a:r>
              <a:rPr lang="en-US" sz="2000" b="1" dirty="0"/>
              <a:t> </a:t>
            </a:r>
            <a:r>
              <a:rPr lang="en-US" sz="2000" b="1" dirty="0" err="1"/>
              <a:t>đến</a:t>
            </a:r>
            <a:r>
              <a:rPr lang="en-US" sz="2000" b="1" dirty="0"/>
              <a:t> </a:t>
            </a:r>
            <a:r>
              <a:rPr lang="en-US" sz="2000" b="1" dirty="0" err="1"/>
              <a:t>sức</a:t>
            </a:r>
            <a:r>
              <a:rPr lang="en-US" sz="2000" b="1" dirty="0"/>
              <a:t> </a:t>
            </a:r>
            <a:r>
              <a:rPr lang="en-US" sz="2000" b="1" dirty="0" err="1"/>
              <a:t>khỏe</a:t>
            </a:r>
            <a:r>
              <a:rPr lang="en-US" sz="2000" b="1" dirty="0"/>
              <a:t> con </a:t>
            </a:r>
            <a:r>
              <a:rPr lang="en-US" sz="2000" b="1" dirty="0" err="1"/>
              <a:t>người</a:t>
            </a:r>
            <a:endParaRPr lang="en-US" sz="2000" dirty="0"/>
          </a:p>
        </p:txBody>
      </p:sp>
      <p:sp>
        <p:nvSpPr>
          <p:cNvPr id="3" name="Content Placeholder 2">
            <a:extLst>
              <a:ext uri="{FF2B5EF4-FFF2-40B4-BE49-F238E27FC236}">
                <a16:creationId xmlns:a16="http://schemas.microsoft.com/office/drawing/2014/main" id="{FA448E85-AA6A-3122-3439-1D38C392A3EE}"/>
              </a:ext>
            </a:extLst>
          </p:cNvPr>
          <p:cNvSpPr>
            <a:spLocks noGrp="1"/>
          </p:cNvSpPr>
          <p:nvPr>
            <p:ph idx="1"/>
          </p:nvPr>
        </p:nvSpPr>
        <p:spPr>
          <a:xfrm>
            <a:off x="838199" y="897731"/>
            <a:ext cx="8315326" cy="5785644"/>
          </a:xfrm>
        </p:spPr>
        <p:txBody>
          <a:bodyPr>
            <a:noAutofit/>
          </a:bodyPr>
          <a:lstStyle/>
          <a:p>
            <a:pPr marL="0" indent="0">
              <a:buNone/>
            </a:pPr>
            <a:r>
              <a:rPr lang="vi-VN" sz="1300" b="1" i="0" dirty="0">
                <a:solidFill>
                  <a:srgbClr val="081C36"/>
                </a:solidFill>
                <a:effectLst/>
                <a:latin typeface="Calibri" panose="020F0502020204030204" pitchFamily="34" charset="0"/>
                <a:cs typeface="Calibri" panose="020F0502020204030204" pitchFamily="34" charset="0"/>
              </a:rPr>
              <a:t>Yếu tố nhiệt độ môi trường </a:t>
            </a:r>
            <a:endParaRPr lang="en-US" sz="1300" b="1" i="0" dirty="0">
              <a:solidFill>
                <a:srgbClr val="081C36"/>
              </a:solidFill>
              <a:effectLst/>
              <a:latin typeface="Calibri" panose="020F0502020204030204" pitchFamily="34" charset="0"/>
              <a:cs typeface="Calibri" panose="020F0502020204030204" pitchFamily="34" charset="0"/>
            </a:endParaRPr>
          </a:p>
          <a:p>
            <a:pPr marL="0" indent="0">
              <a:buNone/>
            </a:pPr>
            <a:r>
              <a:rPr lang="vi-VN" sz="1300" b="0" i="0" dirty="0">
                <a:solidFill>
                  <a:srgbClr val="081C36"/>
                </a:solidFill>
                <a:effectLst/>
                <a:latin typeface="Calibri" panose="020F0502020204030204" pitchFamily="34" charset="0"/>
                <a:cs typeface="Calibri" panose="020F0502020204030204" pitchFamily="34" charset="0"/>
              </a:rPr>
              <a:t>Tác động của nhiệt độ môi trường đối với cơ thể con người là một vấn đề quan trọng. Dưới đây là một số cách mà nhiệt độ môi trường có thể ảnh hưởng đến cơ thể: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Đổ mồ hôi: Khi nhiệt độ môi trường tăng, cơ thể cố gắng làm mát bằng cách tiết ra mồ hôi. Điều này có thể dẫn đến mất nước và các khoáng chất quan trọng.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Say nóng và là nhiệt: Sức nóng quá mức có thể dẫn đến các tình trạng như say nóng hoặc là nhiệt, gây ra các triệu chứng như mệt mỏi, choáng váng và buồn nôn.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Say nắng: Say nắng là tình trạng nguy hiểm hơn khi cơ thể không thể kiểm soát nhiệt độ của mình, dẫn đến nguy cơ tử vong.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Mất nước: Nhiệt độ cao có thể làm tăng lượng mò hỏi và dẫn đến mất nước, gây ra các triệu chứng như khát, khô miệng và mất tập trung.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Phát ban nhiệt: Môi trường nóng ẩm có thể gây ra phát ban nhiệt, đặc biệt là ở trẻ em và người già.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Cháy nắng: Tiếp xúc quá lâu với tia cực tím từ ánh nắng mặt trời có thể dẫn đến cháy nắng, gây đau và sưng da.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Ngất xỉu: Nhiệt độ môi trường cao có thể làm giảm lưu lượng máu đến não, gây ra tình trạng ngất xỉu.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Phù nhiệt: Sức nóng có thể làm cho các mạch máu giãn nở và gây ra phủ nhiệt.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Tăng nhịp tim: Nhiệt độ cao có thể làm tăng nhịp tim, đặc biệt là khi bạn đang làm việc hoặc vận động.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Hạ huyết áp: Mất nước và mạch máu giãn nó có thể làm giảm huyết áp, dẫn đến tình trạng choáng váng và ngất xỉu. </a:t>
            </a:r>
            <a:endParaRPr lang="en-US" sz="1300" b="0" i="0" dirty="0">
              <a:solidFill>
                <a:srgbClr val="081C36"/>
              </a:solidFill>
              <a:effectLst/>
              <a:latin typeface="Calibri" panose="020F0502020204030204" pitchFamily="34" charset="0"/>
              <a:cs typeface="Calibri" panose="020F0502020204030204" pitchFamily="34" charset="0"/>
            </a:endParaRPr>
          </a:p>
          <a:p>
            <a:pPr marL="514350" indent="-514350">
              <a:buFont typeface="+mj-lt"/>
              <a:buAutoNum type="arabicPeriod"/>
            </a:pPr>
            <a:r>
              <a:rPr lang="vi-VN" sz="1300" b="0" i="0" dirty="0">
                <a:solidFill>
                  <a:srgbClr val="081C36"/>
                </a:solidFill>
                <a:effectLst/>
                <a:latin typeface="Calibri" panose="020F0502020204030204" pitchFamily="34" charset="0"/>
                <a:cs typeface="Calibri" panose="020F0502020204030204" pitchFamily="34" charset="0"/>
              </a:rPr>
              <a:t>Khó tập trung và lo lắng: Sức nóng có thể làm mất tập trung và gây ra cảm giác lo lắng. Để bảo vệ số khỏe trong môi trường nhiệt độ cao, quan trọng nhất là hãy đảm bảo bạn luôn được hydrat hóa đầy đủ, mặc quần áo bầu hợp và tránh tiếp xúc quá lâu với ánh nắng mặt trời.</a:t>
            </a:r>
            <a:endParaRPr lang="en-US" sz="13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96FF71C-CD43-D36A-680C-614861805147}"/>
              </a:ext>
            </a:extLst>
          </p:cNvPr>
          <p:cNvPicPr>
            <a:picLocks noChangeAspect="1"/>
          </p:cNvPicPr>
          <p:nvPr/>
        </p:nvPicPr>
        <p:blipFill>
          <a:blip r:embed="rId2"/>
          <a:stretch>
            <a:fillRect/>
          </a:stretch>
        </p:blipFill>
        <p:spPr>
          <a:xfrm>
            <a:off x="9403059" y="897731"/>
            <a:ext cx="2252483" cy="3409951"/>
          </a:xfrm>
          <a:prstGeom prst="rect">
            <a:avLst/>
          </a:prstGeom>
        </p:spPr>
      </p:pic>
      <p:pic>
        <p:nvPicPr>
          <p:cNvPr id="7" name="Picture 6">
            <a:extLst>
              <a:ext uri="{FF2B5EF4-FFF2-40B4-BE49-F238E27FC236}">
                <a16:creationId xmlns:a16="http://schemas.microsoft.com/office/drawing/2014/main" id="{5C5E4B95-D2D5-09AB-00D1-0005DBE76ED3}"/>
              </a:ext>
            </a:extLst>
          </p:cNvPr>
          <p:cNvPicPr>
            <a:picLocks noChangeAspect="1"/>
          </p:cNvPicPr>
          <p:nvPr/>
        </p:nvPicPr>
        <p:blipFill>
          <a:blip r:embed="rId3"/>
          <a:stretch>
            <a:fillRect/>
          </a:stretch>
        </p:blipFill>
        <p:spPr>
          <a:xfrm>
            <a:off x="9403059" y="4628356"/>
            <a:ext cx="2308421" cy="1704975"/>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FE63F8C9-159A-9186-8914-B3F73946E4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9516" y="0"/>
            <a:ext cx="2252483" cy="49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018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3.3 </a:t>
            </a:r>
            <a:r>
              <a:rPr lang="en-US" sz="1400" b="1" dirty="0" err="1"/>
              <a:t>Thiết</a:t>
            </a:r>
            <a:r>
              <a:rPr lang="en-US" sz="1400" b="1" dirty="0"/>
              <a:t> </a:t>
            </a:r>
            <a:r>
              <a:rPr lang="en-US" sz="1400" b="1" dirty="0" err="1"/>
              <a:t>lập</a:t>
            </a:r>
            <a:r>
              <a:rPr lang="en-US" sz="1400" b="1" dirty="0"/>
              <a:t> Events &amp; Notifications</a:t>
            </a:r>
          </a:p>
          <a:p>
            <a:pPr marL="0" indent="0">
              <a:buNone/>
            </a:pPr>
            <a:r>
              <a:rPr lang="en-US" sz="1400" dirty="0"/>
              <a:t>    </a:t>
            </a:r>
            <a:r>
              <a:rPr lang="en-US" sz="1800" dirty="0" err="1"/>
              <a:t>Biến</a:t>
            </a:r>
            <a:r>
              <a:rPr lang="en-US" sz="1800" dirty="0"/>
              <a:t> </a:t>
            </a:r>
            <a:r>
              <a:rPr lang="en-US" sz="1800" dirty="0" err="1">
                <a:solidFill>
                  <a:schemeClr val="accent1"/>
                </a:solidFill>
              </a:rPr>
              <a:t>check_data</a:t>
            </a:r>
            <a:endParaRPr lang="en-US" sz="1800" dirty="0">
              <a:solidFill>
                <a:schemeClr val="accent1"/>
              </a:solidFill>
            </a:endParaRPr>
          </a:p>
        </p:txBody>
      </p:sp>
      <p:pic>
        <p:nvPicPr>
          <p:cNvPr id="6" name="Picture 5">
            <a:extLst>
              <a:ext uri="{FF2B5EF4-FFF2-40B4-BE49-F238E27FC236}">
                <a16:creationId xmlns:a16="http://schemas.microsoft.com/office/drawing/2014/main" id="{34EF7807-3560-24A0-7D02-42AD4F7A2BAD}"/>
              </a:ext>
            </a:extLst>
          </p:cNvPr>
          <p:cNvPicPr>
            <a:picLocks noChangeAspect="1"/>
          </p:cNvPicPr>
          <p:nvPr/>
        </p:nvPicPr>
        <p:blipFill>
          <a:blip r:embed="rId2"/>
          <a:stretch>
            <a:fillRect/>
          </a:stretch>
        </p:blipFill>
        <p:spPr>
          <a:xfrm>
            <a:off x="1953565" y="1691334"/>
            <a:ext cx="3811558" cy="4685375"/>
          </a:xfrm>
          <a:prstGeom prst="rect">
            <a:avLst/>
          </a:prstGeom>
        </p:spPr>
      </p:pic>
      <p:pic>
        <p:nvPicPr>
          <p:cNvPr id="8" name="Picture 7">
            <a:extLst>
              <a:ext uri="{FF2B5EF4-FFF2-40B4-BE49-F238E27FC236}">
                <a16:creationId xmlns:a16="http://schemas.microsoft.com/office/drawing/2014/main" id="{AA23FFD4-7B8B-87DE-827A-AB76EC2F0950}"/>
              </a:ext>
            </a:extLst>
          </p:cNvPr>
          <p:cNvPicPr>
            <a:picLocks noChangeAspect="1"/>
          </p:cNvPicPr>
          <p:nvPr/>
        </p:nvPicPr>
        <p:blipFill>
          <a:blip r:embed="rId3"/>
          <a:stretch>
            <a:fillRect/>
          </a:stretch>
        </p:blipFill>
        <p:spPr>
          <a:xfrm>
            <a:off x="6226628" y="1691334"/>
            <a:ext cx="3819890" cy="4685375"/>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CEAB7679-D3B3-0DCC-15F0-10FA3E38D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783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3.4. </a:t>
            </a:r>
            <a:r>
              <a:rPr lang="en-US" sz="1400" b="1" dirty="0" err="1"/>
              <a:t>Thiết</a:t>
            </a:r>
            <a:r>
              <a:rPr lang="en-US" sz="1400" b="1" dirty="0"/>
              <a:t> </a:t>
            </a:r>
            <a:r>
              <a:rPr lang="en-US" sz="1400" b="1" dirty="0" err="1"/>
              <a:t>lập</a:t>
            </a:r>
            <a:r>
              <a:rPr lang="en-US" sz="1400" b="1" dirty="0"/>
              <a:t> Device</a:t>
            </a:r>
          </a:p>
        </p:txBody>
      </p:sp>
      <p:pic>
        <p:nvPicPr>
          <p:cNvPr id="5" name="Picture 4">
            <a:extLst>
              <a:ext uri="{FF2B5EF4-FFF2-40B4-BE49-F238E27FC236}">
                <a16:creationId xmlns:a16="http://schemas.microsoft.com/office/drawing/2014/main" id="{B56D34DC-A6B5-4F12-5F92-AD90292586E3}"/>
              </a:ext>
            </a:extLst>
          </p:cNvPr>
          <p:cNvPicPr>
            <a:picLocks noChangeAspect="1"/>
          </p:cNvPicPr>
          <p:nvPr/>
        </p:nvPicPr>
        <p:blipFill>
          <a:blip r:embed="rId2"/>
          <a:stretch>
            <a:fillRect/>
          </a:stretch>
        </p:blipFill>
        <p:spPr>
          <a:xfrm>
            <a:off x="690465" y="1533343"/>
            <a:ext cx="10254343" cy="457159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63A065F-79A1-5203-C28B-1511E3C8B6B7}"/>
                  </a:ext>
                </a:extLst>
              </p14:cNvPr>
              <p14:cNvContentPartPr/>
              <p14:nvPr/>
            </p14:nvContentPartPr>
            <p14:xfrm>
              <a:off x="979457" y="2490384"/>
              <a:ext cx="527400" cy="19440"/>
            </p14:xfrm>
          </p:contentPart>
        </mc:Choice>
        <mc:Fallback xmlns="">
          <p:pic>
            <p:nvPicPr>
              <p:cNvPr id="7" name="Ink 6">
                <a:extLst>
                  <a:ext uri="{FF2B5EF4-FFF2-40B4-BE49-F238E27FC236}">
                    <a16:creationId xmlns:a16="http://schemas.microsoft.com/office/drawing/2014/main" id="{663A065F-79A1-5203-C28B-1511E3C8B6B7}"/>
                  </a:ext>
                </a:extLst>
              </p:cNvPr>
              <p:cNvPicPr/>
              <p:nvPr/>
            </p:nvPicPr>
            <p:blipFill>
              <a:blip r:embed="rId4"/>
              <a:stretch>
                <a:fillRect/>
              </a:stretch>
            </p:blipFill>
            <p:spPr>
              <a:xfrm>
                <a:off x="961457" y="2472744"/>
                <a:ext cx="5630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CCB6223A-1577-18D9-0E5E-D3034F352E17}"/>
                  </a:ext>
                </a:extLst>
              </p14:cNvPr>
              <p14:cNvContentPartPr/>
              <p14:nvPr/>
            </p14:nvContentPartPr>
            <p14:xfrm>
              <a:off x="8789297" y="5737944"/>
              <a:ext cx="735120" cy="47880"/>
            </p14:xfrm>
          </p:contentPart>
        </mc:Choice>
        <mc:Fallback xmlns="">
          <p:pic>
            <p:nvPicPr>
              <p:cNvPr id="9" name="Ink 8">
                <a:extLst>
                  <a:ext uri="{FF2B5EF4-FFF2-40B4-BE49-F238E27FC236}">
                    <a16:creationId xmlns:a16="http://schemas.microsoft.com/office/drawing/2014/main" id="{CCB6223A-1577-18D9-0E5E-D3034F352E17}"/>
                  </a:ext>
                </a:extLst>
              </p:cNvPr>
              <p:cNvPicPr/>
              <p:nvPr/>
            </p:nvPicPr>
            <p:blipFill>
              <a:blip r:embed="rId6"/>
              <a:stretch>
                <a:fillRect/>
              </a:stretch>
            </p:blipFill>
            <p:spPr>
              <a:xfrm>
                <a:off x="8771297" y="5720304"/>
                <a:ext cx="770760" cy="83520"/>
              </a:xfrm>
              <a:prstGeom prst="rect">
                <a:avLst/>
              </a:prstGeom>
            </p:spPr>
          </p:pic>
        </mc:Fallback>
      </mc:AlternateContent>
      <p:pic>
        <p:nvPicPr>
          <p:cNvPr id="4" name="Picture 2" descr="Linh Kiện Điện Tử, Module, Công Cụ, Kit phát triển, Cảm biến,Sản phẩm công  nghệ">
            <a:extLst>
              <a:ext uri="{FF2B5EF4-FFF2-40B4-BE49-F238E27FC236}">
                <a16:creationId xmlns:a16="http://schemas.microsoft.com/office/drawing/2014/main" id="{48930FAA-7527-5F3C-3AB4-B6AA08C66D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85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3.4. </a:t>
            </a:r>
            <a:r>
              <a:rPr lang="en-US" sz="1400" b="1" dirty="0" err="1"/>
              <a:t>Thiết</a:t>
            </a:r>
            <a:r>
              <a:rPr lang="en-US" sz="1400" b="1" dirty="0"/>
              <a:t> </a:t>
            </a:r>
            <a:r>
              <a:rPr lang="en-US" sz="1400" b="1" dirty="0" err="1"/>
              <a:t>lập</a:t>
            </a:r>
            <a:r>
              <a:rPr lang="en-US" sz="1400" b="1" dirty="0"/>
              <a:t> Device</a:t>
            </a:r>
          </a:p>
        </p:txBody>
      </p:sp>
      <p:pic>
        <p:nvPicPr>
          <p:cNvPr id="8" name="Picture 7">
            <a:extLst>
              <a:ext uri="{FF2B5EF4-FFF2-40B4-BE49-F238E27FC236}">
                <a16:creationId xmlns:a16="http://schemas.microsoft.com/office/drawing/2014/main" id="{071ADDFA-F47B-627A-33AD-577F5EC61526}"/>
              </a:ext>
            </a:extLst>
          </p:cNvPr>
          <p:cNvPicPr>
            <a:picLocks noChangeAspect="1"/>
          </p:cNvPicPr>
          <p:nvPr/>
        </p:nvPicPr>
        <p:blipFill>
          <a:blip r:embed="rId2"/>
          <a:stretch>
            <a:fillRect/>
          </a:stretch>
        </p:blipFill>
        <p:spPr>
          <a:xfrm>
            <a:off x="838200" y="2022526"/>
            <a:ext cx="4489490" cy="3081143"/>
          </a:xfrm>
          <a:prstGeom prst="rect">
            <a:avLst/>
          </a:prstGeom>
        </p:spPr>
      </p:pic>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94079749-B287-24E1-0DD8-D34B94236B74}"/>
                  </a:ext>
                </a:extLst>
              </p14:cNvPr>
              <p14:cNvContentPartPr/>
              <p14:nvPr/>
            </p14:nvContentPartPr>
            <p14:xfrm>
              <a:off x="1996457" y="3510984"/>
              <a:ext cx="158760" cy="267840"/>
            </p14:xfrm>
          </p:contentPart>
        </mc:Choice>
        <mc:Fallback xmlns="">
          <p:pic>
            <p:nvPicPr>
              <p:cNvPr id="28" name="Ink 27">
                <a:extLst>
                  <a:ext uri="{FF2B5EF4-FFF2-40B4-BE49-F238E27FC236}">
                    <a16:creationId xmlns:a16="http://schemas.microsoft.com/office/drawing/2014/main" id="{94079749-B287-24E1-0DD8-D34B94236B74}"/>
                  </a:ext>
                </a:extLst>
              </p:cNvPr>
              <p:cNvPicPr/>
              <p:nvPr/>
            </p:nvPicPr>
            <p:blipFill>
              <a:blip r:embed="rId5"/>
              <a:stretch>
                <a:fillRect/>
              </a:stretch>
            </p:blipFill>
            <p:spPr>
              <a:xfrm>
                <a:off x="1978457" y="3492984"/>
                <a:ext cx="194400" cy="303480"/>
              </a:xfrm>
              <a:prstGeom prst="rect">
                <a:avLst/>
              </a:prstGeom>
            </p:spPr>
          </p:pic>
        </mc:Fallback>
      </mc:AlternateContent>
      <p:pic>
        <p:nvPicPr>
          <p:cNvPr id="5" name="Picture 4">
            <a:extLst>
              <a:ext uri="{FF2B5EF4-FFF2-40B4-BE49-F238E27FC236}">
                <a16:creationId xmlns:a16="http://schemas.microsoft.com/office/drawing/2014/main" id="{6E56F048-E11A-6323-F75E-DC379AEC0008}"/>
              </a:ext>
            </a:extLst>
          </p:cNvPr>
          <p:cNvPicPr>
            <a:picLocks noChangeAspect="1"/>
          </p:cNvPicPr>
          <p:nvPr/>
        </p:nvPicPr>
        <p:blipFill>
          <a:blip r:embed="rId6"/>
          <a:stretch>
            <a:fillRect/>
          </a:stretch>
        </p:blipFill>
        <p:spPr>
          <a:xfrm>
            <a:off x="6368584" y="1948884"/>
            <a:ext cx="3838575" cy="3124200"/>
          </a:xfrm>
          <a:prstGeom prst="rect">
            <a:avLst/>
          </a:prstGeom>
        </p:spPr>
      </p:pic>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B882A0F-0EF1-D1B3-9AF0-191E396351C7}"/>
                  </a:ext>
                </a:extLst>
              </p14:cNvPr>
              <p14:cNvContentPartPr/>
              <p14:nvPr/>
            </p14:nvContentPartPr>
            <p14:xfrm>
              <a:off x="9712337" y="4489053"/>
              <a:ext cx="177480" cy="247320"/>
            </p14:xfrm>
          </p:contentPart>
        </mc:Choice>
        <mc:Fallback xmlns="">
          <p:pic>
            <p:nvPicPr>
              <p:cNvPr id="7" name="Ink 6">
                <a:extLst>
                  <a:ext uri="{FF2B5EF4-FFF2-40B4-BE49-F238E27FC236}">
                    <a16:creationId xmlns:a16="http://schemas.microsoft.com/office/drawing/2014/main" id="{8B882A0F-0EF1-D1B3-9AF0-191E396351C7}"/>
                  </a:ext>
                </a:extLst>
              </p:cNvPr>
              <p:cNvPicPr/>
              <p:nvPr/>
            </p:nvPicPr>
            <p:blipFill>
              <a:blip r:embed="rId8"/>
              <a:stretch>
                <a:fillRect/>
              </a:stretch>
            </p:blipFill>
            <p:spPr>
              <a:xfrm>
                <a:off x="9694697" y="4471053"/>
                <a:ext cx="213120" cy="282960"/>
              </a:xfrm>
              <a:prstGeom prst="rect">
                <a:avLst/>
              </a:prstGeom>
            </p:spPr>
          </p:pic>
        </mc:Fallback>
      </mc:AlternateContent>
      <p:pic>
        <p:nvPicPr>
          <p:cNvPr id="6" name="Picture 5">
            <a:extLst>
              <a:ext uri="{FF2B5EF4-FFF2-40B4-BE49-F238E27FC236}">
                <a16:creationId xmlns:a16="http://schemas.microsoft.com/office/drawing/2014/main" id="{F7CEDDCA-3B46-978A-270F-EA59739ADEFE}"/>
              </a:ext>
            </a:extLst>
          </p:cNvPr>
          <p:cNvPicPr>
            <a:picLocks noChangeAspect="1"/>
          </p:cNvPicPr>
          <p:nvPr/>
        </p:nvPicPr>
        <p:blipFill>
          <a:blip r:embed="rId9"/>
          <a:stretch>
            <a:fillRect/>
          </a:stretch>
        </p:blipFill>
        <p:spPr>
          <a:xfrm>
            <a:off x="6770234" y="3204850"/>
            <a:ext cx="2008006" cy="224150"/>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933EFA83-CE4A-7719-33C4-7698382559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249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3. </a:t>
            </a:r>
            <a:r>
              <a:rPr lang="en-US" sz="2400" b="1" dirty="0" err="1"/>
              <a:t>Hướng</a:t>
            </a:r>
            <a:r>
              <a:rPr lang="en-US" sz="2400" b="1" dirty="0"/>
              <a:t> </a:t>
            </a:r>
            <a:r>
              <a:rPr lang="en-US" sz="2400" b="1" dirty="0" err="1"/>
              <a:t>dẫn</a:t>
            </a:r>
            <a:r>
              <a:rPr lang="en-US" sz="2400" b="1" dirty="0"/>
              <a:t> </a:t>
            </a:r>
            <a:r>
              <a:rPr lang="en-US" sz="2400" b="1" dirty="0" err="1"/>
              <a:t>cài</a:t>
            </a:r>
            <a:r>
              <a:rPr lang="en-US" sz="2400" b="1" dirty="0"/>
              <a:t> </a:t>
            </a:r>
            <a:r>
              <a:rPr lang="en-US" sz="2400" b="1" dirty="0" err="1"/>
              <a:t>đặt</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buNone/>
            </a:pPr>
            <a:r>
              <a:rPr lang="en-US" sz="1400" b="1" dirty="0"/>
              <a:t>3.4. </a:t>
            </a:r>
            <a:r>
              <a:rPr lang="en-US" sz="1400" b="1" dirty="0" err="1"/>
              <a:t>Thiết</a:t>
            </a:r>
            <a:r>
              <a:rPr lang="en-US" sz="1400" b="1" dirty="0"/>
              <a:t> </a:t>
            </a:r>
            <a:r>
              <a:rPr lang="en-US" sz="1400" b="1" dirty="0" err="1"/>
              <a:t>lập</a:t>
            </a:r>
            <a:r>
              <a:rPr lang="en-US" sz="1400" b="1" dirty="0"/>
              <a:t> Device</a:t>
            </a:r>
          </a:p>
          <a:p>
            <a:pPr marL="0" indent="0">
              <a:buNone/>
            </a:pPr>
            <a:r>
              <a:rPr lang="en-US" sz="1800" dirty="0" err="1"/>
              <a:t>Lưu</a:t>
            </a:r>
            <a:r>
              <a:rPr lang="en-US" sz="1800" dirty="0"/>
              <a:t> </a:t>
            </a:r>
            <a:r>
              <a:rPr lang="en-US" sz="1800" dirty="0" err="1"/>
              <a:t>mã</a:t>
            </a:r>
            <a:r>
              <a:rPr lang="en-US" sz="1800" dirty="0"/>
              <a:t> </a:t>
            </a:r>
            <a:r>
              <a:rPr lang="en-US" sz="1800" dirty="0">
                <a:solidFill>
                  <a:schemeClr val="accent1"/>
                </a:solidFill>
              </a:rPr>
              <a:t>TOCKEN</a:t>
            </a:r>
            <a:r>
              <a:rPr lang="en-US" sz="1800" dirty="0"/>
              <a:t> </a:t>
            </a:r>
            <a:r>
              <a:rPr lang="en-US" sz="1800" dirty="0" err="1"/>
              <a:t>lại</a:t>
            </a:r>
            <a:r>
              <a:rPr lang="en-US" sz="1800" dirty="0"/>
              <a:t> </a:t>
            </a:r>
            <a:r>
              <a:rPr lang="en-US" sz="1800" dirty="0" err="1"/>
              <a:t>để</a:t>
            </a:r>
            <a:r>
              <a:rPr lang="en-US" sz="1800" dirty="0"/>
              <a:t> </a:t>
            </a:r>
            <a:r>
              <a:rPr lang="en-US" sz="1800" dirty="0" err="1"/>
              <a:t>sử</a:t>
            </a:r>
            <a:r>
              <a:rPr lang="en-US" sz="1800" dirty="0"/>
              <a:t> </a:t>
            </a:r>
            <a:r>
              <a:rPr lang="en-US" sz="1800" dirty="0" err="1"/>
              <a:t>dụng</a:t>
            </a:r>
            <a:r>
              <a:rPr lang="en-US" sz="1800" dirty="0"/>
              <a:t> </a:t>
            </a:r>
            <a:r>
              <a:rPr lang="en-US" sz="1800" dirty="0" err="1"/>
              <a:t>cấu</a:t>
            </a:r>
            <a:r>
              <a:rPr lang="en-US" sz="1800" dirty="0"/>
              <a:t> </a:t>
            </a:r>
            <a:r>
              <a:rPr lang="en-US" sz="1800" dirty="0" err="1"/>
              <a:t>hình</a:t>
            </a:r>
            <a:r>
              <a:rPr lang="en-US" sz="1800" dirty="0"/>
              <a:t> </a:t>
            </a:r>
            <a:r>
              <a:rPr lang="en-US" sz="1800" dirty="0" err="1"/>
              <a:t>trên</a:t>
            </a:r>
            <a:r>
              <a:rPr lang="en-US" sz="1800" dirty="0"/>
              <a:t> </a:t>
            </a:r>
            <a:r>
              <a:rPr lang="en-US" sz="1800" dirty="0" err="1"/>
              <a:t>điện</a:t>
            </a:r>
            <a:r>
              <a:rPr lang="en-US" sz="1800" dirty="0"/>
              <a:t> </a:t>
            </a:r>
            <a:r>
              <a:rPr lang="en-US" sz="1800" dirty="0" err="1"/>
              <a:t>thoại</a:t>
            </a:r>
            <a:r>
              <a:rPr lang="en-US" sz="1800" dirty="0"/>
              <a:t> ở </a:t>
            </a:r>
            <a:r>
              <a:rPr lang="en-US" sz="1800" dirty="0" err="1"/>
              <a:t>các</a:t>
            </a:r>
            <a:r>
              <a:rPr lang="en-US" sz="1800" dirty="0"/>
              <a:t> </a:t>
            </a:r>
            <a:r>
              <a:rPr lang="en-US" sz="1800" dirty="0" err="1"/>
              <a:t>bưóc</a:t>
            </a:r>
            <a:r>
              <a:rPr lang="en-US" sz="1800" dirty="0"/>
              <a:t> </a:t>
            </a:r>
            <a:r>
              <a:rPr lang="en-US" sz="1800" dirty="0" err="1"/>
              <a:t>sau</a:t>
            </a:r>
            <a:r>
              <a:rPr lang="en-US" sz="1800" dirty="0"/>
              <a:t> </a:t>
            </a:r>
            <a:r>
              <a:rPr lang="en-US" sz="1800" dirty="0" err="1"/>
              <a:t>này</a:t>
            </a:r>
            <a:endParaRPr lang="en-US" sz="1800" dirty="0"/>
          </a:p>
        </p:txBody>
      </p:sp>
      <p:pic>
        <p:nvPicPr>
          <p:cNvPr id="16" name="Picture 15">
            <a:extLst>
              <a:ext uri="{FF2B5EF4-FFF2-40B4-BE49-F238E27FC236}">
                <a16:creationId xmlns:a16="http://schemas.microsoft.com/office/drawing/2014/main" id="{C36A3337-D567-9087-5F11-D045F70FC6DA}"/>
              </a:ext>
            </a:extLst>
          </p:cNvPr>
          <p:cNvPicPr>
            <a:picLocks noChangeAspect="1"/>
          </p:cNvPicPr>
          <p:nvPr/>
        </p:nvPicPr>
        <p:blipFill>
          <a:blip r:embed="rId2"/>
          <a:stretch>
            <a:fillRect/>
          </a:stretch>
        </p:blipFill>
        <p:spPr>
          <a:xfrm>
            <a:off x="838200" y="2332305"/>
            <a:ext cx="10888824" cy="1749646"/>
          </a:xfrm>
          <a:prstGeom prst="rect">
            <a:avLst/>
          </a:prstGeom>
        </p:spPr>
      </p:pic>
      <p:grpSp>
        <p:nvGrpSpPr>
          <p:cNvPr id="20" name="Group 19">
            <a:extLst>
              <a:ext uri="{FF2B5EF4-FFF2-40B4-BE49-F238E27FC236}">
                <a16:creationId xmlns:a16="http://schemas.microsoft.com/office/drawing/2014/main" id="{3F9DF36B-84C2-866D-7B11-397F27A0D909}"/>
              </a:ext>
            </a:extLst>
          </p:cNvPr>
          <p:cNvGrpSpPr/>
          <p:nvPr/>
        </p:nvGrpSpPr>
        <p:grpSpPr>
          <a:xfrm>
            <a:off x="9078377" y="3106653"/>
            <a:ext cx="303840" cy="289080"/>
            <a:chOff x="9078377" y="3106653"/>
            <a:chExt cx="303840" cy="28908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998D05AD-9055-BFA3-9267-357C6AF0E9EF}"/>
                    </a:ext>
                  </a:extLst>
                </p14:cNvPr>
                <p14:cNvContentPartPr/>
                <p14:nvPr/>
              </p14:nvContentPartPr>
              <p14:xfrm>
                <a:off x="9106097" y="3202413"/>
                <a:ext cx="170640" cy="25560"/>
              </p14:xfrm>
            </p:contentPart>
          </mc:Choice>
          <mc:Fallback xmlns="">
            <p:pic>
              <p:nvPicPr>
                <p:cNvPr id="17" name="Ink 16">
                  <a:extLst>
                    <a:ext uri="{FF2B5EF4-FFF2-40B4-BE49-F238E27FC236}">
                      <a16:creationId xmlns:a16="http://schemas.microsoft.com/office/drawing/2014/main" id="{998D05AD-9055-BFA3-9267-357C6AF0E9EF}"/>
                    </a:ext>
                  </a:extLst>
                </p:cNvPr>
                <p:cNvPicPr/>
                <p:nvPr/>
              </p:nvPicPr>
              <p:blipFill>
                <a:blip r:embed="rId4"/>
                <a:stretch>
                  <a:fillRect/>
                </a:stretch>
              </p:blipFill>
              <p:spPr>
                <a:xfrm>
                  <a:off x="9088457" y="3184773"/>
                  <a:ext cx="2062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98794CBD-EED8-F567-7815-2FF84056CA7A}"/>
                    </a:ext>
                  </a:extLst>
                </p14:cNvPr>
                <p14:cNvContentPartPr/>
                <p14:nvPr/>
              </p14:nvContentPartPr>
              <p14:xfrm>
                <a:off x="9078377" y="3255333"/>
                <a:ext cx="232920" cy="19800"/>
              </p14:xfrm>
            </p:contentPart>
          </mc:Choice>
          <mc:Fallback xmlns="">
            <p:pic>
              <p:nvPicPr>
                <p:cNvPr id="18" name="Ink 17">
                  <a:extLst>
                    <a:ext uri="{FF2B5EF4-FFF2-40B4-BE49-F238E27FC236}">
                      <a16:creationId xmlns:a16="http://schemas.microsoft.com/office/drawing/2014/main" id="{98794CBD-EED8-F567-7815-2FF84056CA7A}"/>
                    </a:ext>
                  </a:extLst>
                </p:cNvPr>
                <p:cNvPicPr/>
                <p:nvPr/>
              </p:nvPicPr>
              <p:blipFill>
                <a:blip r:embed="rId6"/>
                <a:stretch>
                  <a:fillRect/>
                </a:stretch>
              </p:blipFill>
              <p:spPr>
                <a:xfrm>
                  <a:off x="9060377" y="3237333"/>
                  <a:ext cx="2685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0D454AF0-ABA4-9937-9A55-A6BF93EE48B0}"/>
                    </a:ext>
                  </a:extLst>
                </p14:cNvPr>
                <p14:cNvContentPartPr/>
                <p14:nvPr/>
              </p14:nvContentPartPr>
              <p14:xfrm>
                <a:off x="9180977" y="3106653"/>
                <a:ext cx="201240" cy="289080"/>
              </p14:xfrm>
            </p:contentPart>
          </mc:Choice>
          <mc:Fallback xmlns="">
            <p:pic>
              <p:nvPicPr>
                <p:cNvPr id="19" name="Ink 18">
                  <a:extLst>
                    <a:ext uri="{FF2B5EF4-FFF2-40B4-BE49-F238E27FC236}">
                      <a16:creationId xmlns:a16="http://schemas.microsoft.com/office/drawing/2014/main" id="{0D454AF0-ABA4-9937-9A55-A6BF93EE48B0}"/>
                    </a:ext>
                  </a:extLst>
                </p:cNvPr>
                <p:cNvPicPr/>
                <p:nvPr/>
              </p:nvPicPr>
              <p:blipFill>
                <a:blip r:embed="rId8"/>
                <a:stretch>
                  <a:fillRect/>
                </a:stretch>
              </p:blipFill>
              <p:spPr>
                <a:xfrm>
                  <a:off x="9162977" y="3088653"/>
                  <a:ext cx="236880" cy="324720"/>
                </a:xfrm>
                <a:prstGeom prst="rect">
                  <a:avLst/>
                </a:prstGeom>
              </p:spPr>
            </p:pic>
          </mc:Fallback>
        </mc:AlternateContent>
      </p:grpSp>
      <p:pic>
        <p:nvPicPr>
          <p:cNvPr id="5" name="Picture 4">
            <a:extLst>
              <a:ext uri="{FF2B5EF4-FFF2-40B4-BE49-F238E27FC236}">
                <a16:creationId xmlns:a16="http://schemas.microsoft.com/office/drawing/2014/main" id="{5917B2DC-B072-3879-5123-112D437747F6}"/>
              </a:ext>
            </a:extLst>
          </p:cNvPr>
          <p:cNvPicPr>
            <a:picLocks noChangeAspect="1"/>
          </p:cNvPicPr>
          <p:nvPr/>
        </p:nvPicPr>
        <p:blipFill>
          <a:blip r:embed="rId9"/>
          <a:stretch>
            <a:fillRect/>
          </a:stretch>
        </p:blipFill>
        <p:spPr>
          <a:xfrm>
            <a:off x="2033316" y="2698867"/>
            <a:ext cx="2974114" cy="215919"/>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9086A1E6-C0E0-BA7F-210B-098EE6D320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445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Tiến</a:t>
            </a:r>
            <a:r>
              <a:rPr lang="en-US" sz="1800" dirty="0"/>
              <a:t> </a:t>
            </a:r>
            <a:r>
              <a:rPr lang="en-US" sz="1800" dirty="0" err="1"/>
              <a:t>hành</a:t>
            </a:r>
            <a:r>
              <a:rPr lang="en-US" sz="1800" dirty="0"/>
              <a:t> </a:t>
            </a:r>
            <a:r>
              <a:rPr lang="en-US" sz="1800" dirty="0" err="1"/>
              <a:t>tải</a:t>
            </a:r>
            <a:r>
              <a:rPr lang="en-US" sz="1800" dirty="0"/>
              <a:t> app “</a:t>
            </a:r>
            <a:r>
              <a:rPr lang="en-US" sz="1800" dirty="0">
                <a:solidFill>
                  <a:schemeClr val="accent1"/>
                </a:solidFill>
              </a:rPr>
              <a:t>Blynk IOT</a:t>
            </a:r>
            <a:r>
              <a:rPr lang="en-US" sz="1800" dirty="0"/>
              <a:t>” </a:t>
            </a:r>
            <a:r>
              <a:rPr lang="en-US" sz="1800" dirty="0" err="1"/>
              <a:t>trên</a:t>
            </a:r>
            <a:r>
              <a:rPr lang="en-US" sz="1800" dirty="0"/>
              <a:t> </a:t>
            </a:r>
            <a:r>
              <a:rPr lang="en-US" sz="1800" dirty="0" err="1"/>
              <a:t>cửa</a:t>
            </a:r>
            <a:r>
              <a:rPr lang="en-US" sz="1800" dirty="0"/>
              <a:t> hang </a:t>
            </a:r>
            <a:r>
              <a:rPr lang="en-US" sz="1800" dirty="0" err="1"/>
              <a:t>CHPlay</a:t>
            </a:r>
            <a:r>
              <a:rPr lang="en-US" sz="1800" dirty="0"/>
              <a:t> </a:t>
            </a:r>
            <a:r>
              <a:rPr lang="en-US" sz="1800" dirty="0" err="1"/>
              <a:t>hoặc</a:t>
            </a:r>
            <a:r>
              <a:rPr lang="en-US" sz="1800" dirty="0"/>
              <a:t> AppStore</a:t>
            </a:r>
          </a:p>
          <a:p>
            <a:r>
              <a:rPr lang="en-US" sz="1800" dirty="0" err="1"/>
              <a:t>Thiết</a:t>
            </a:r>
            <a:r>
              <a:rPr lang="en-US" sz="1800" dirty="0"/>
              <a:t> </a:t>
            </a:r>
            <a:r>
              <a:rPr lang="en-US" sz="1800" dirty="0" err="1"/>
              <a:t>lập</a:t>
            </a:r>
            <a:r>
              <a:rPr lang="en-US" sz="1800" dirty="0"/>
              <a:t> </a:t>
            </a:r>
            <a:r>
              <a:rPr lang="en-US" sz="1800" dirty="0" err="1"/>
              <a:t>các</a:t>
            </a:r>
            <a:r>
              <a:rPr lang="en-US" sz="1800" dirty="0"/>
              <a:t> widget </a:t>
            </a:r>
            <a:r>
              <a:rPr lang="en-US" sz="1800" dirty="0" err="1"/>
              <a:t>như</a:t>
            </a:r>
            <a:r>
              <a:rPr lang="en-US" sz="1800" dirty="0"/>
              <a:t> </a:t>
            </a:r>
            <a:r>
              <a:rPr lang="en-US" sz="1800" dirty="0" err="1"/>
              <a:t>sau</a:t>
            </a:r>
            <a:r>
              <a:rPr lang="en-US" sz="1800" dirty="0"/>
              <a:t>:</a:t>
            </a:r>
          </a:p>
          <a:p>
            <a:pPr marL="0" indent="0">
              <a:buNone/>
            </a:pPr>
            <a:endParaRPr lang="en-US" sz="1400" dirty="0"/>
          </a:p>
        </p:txBody>
      </p:sp>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0422A7FC-098B-EFCC-1BAA-010036459CA9}"/>
                  </a:ext>
                </a:extLst>
              </p14:cNvPr>
              <p14:cNvContentPartPr/>
              <p14:nvPr/>
            </p14:nvContentPartPr>
            <p14:xfrm>
              <a:off x="596777" y="2313624"/>
              <a:ext cx="360" cy="360"/>
            </p14:xfrm>
          </p:contentPart>
        </mc:Choice>
        <mc:Fallback xmlns="">
          <p:pic>
            <p:nvPicPr>
              <p:cNvPr id="18" name="Ink 17">
                <a:extLst>
                  <a:ext uri="{FF2B5EF4-FFF2-40B4-BE49-F238E27FC236}">
                    <a16:creationId xmlns:a16="http://schemas.microsoft.com/office/drawing/2014/main" id="{0422A7FC-098B-EFCC-1BAA-010036459CA9}"/>
                  </a:ext>
                </a:extLst>
              </p:cNvPr>
              <p:cNvPicPr/>
              <p:nvPr/>
            </p:nvPicPr>
            <p:blipFill>
              <a:blip r:embed="rId5"/>
              <a:stretch>
                <a:fillRect/>
              </a:stretch>
            </p:blipFill>
            <p:spPr>
              <a:xfrm>
                <a:off x="587777" y="2304984"/>
                <a:ext cx="18000" cy="18000"/>
              </a:xfrm>
              <a:prstGeom prst="rect">
                <a:avLst/>
              </a:prstGeom>
            </p:spPr>
          </p:pic>
        </mc:Fallback>
      </mc:AlternateContent>
      <p:pic>
        <p:nvPicPr>
          <p:cNvPr id="5" name="Picture 4">
            <a:extLst>
              <a:ext uri="{FF2B5EF4-FFF2-40B4-BE49-F238E27FC236}">
                <a16:creationId xmlns:a16="http://schemas.microsoft.com/office/drawing/2014/main" id="{DBB1BC51-1DFA-F726-9079-82F3845B8491}"/>
              </a:ext>
            </a:extLst>
          </p:cNvPr>
          <p:cNvPicPr>
            <a:picLocks noChangeAspect="1"/>
          </p:cNvPicPr>
          <p:nvPr/>
        </p:nvPicPr>
        <p:blipFill>
          <a:blip r:embed="rId6"/>
          <a:stretch>
            <a:fillRect/>
          </a:stretch>
        </p:blipFill>
        <p:spPr>
          <a:xfrm>
            <a:off x="1153921" y="1897379"/>
            <a:ext cx="2202564" cy="4011385"/>
          </a:xfrm>
          <a:prstGeom prst="rect">
            <a:avLst/>
          </a:prstGeom>
        </p:spPr>
      </p:pic>
      <p:pic>
        <p:nvPicPr>
          <p:cNvPr id="7" name="Picture 6">
            <a:extLst>
              <a:ext uri="{FF2B5EF4-FFF2-40B4-BE49-F238E27FC236}">
                <a16:creationId xmlns:a16="http://schemas.microsoft.com/office/drawing/2014/main" id="{4185B8A4-AE90-024E-2CAF-894D19E49FB2}"/>
              </a:ext>
            </a:extLst>
          </p:cNvPr>
          <p:cNvPicPr>
            <a:picLocks noChangeAspect="1"/>
          </p:cNvPicPr>
          <p:nvPr/>
        </p:nvPicPr>
        <p:blipFill>
          <a:blip r:embed="rId7"/>
          <a:stretch>
            <a:fillRect/>
          </a:stretch>
        </p:blipFill>
        <p:spPr>
          <a:xfrm>
            <a:off x="3771291" y="1897379"/>
            <a:ext cx="2153477" cy="3941173"/>
          </a:xfrm>
          <a:prstGeom prst="rect">
            <a:avLst/>
          </a:prstGeom>
        </p:spPr>
      </p:pic>
      <p:pic>
        <p:nvPicPr>
          <p:cNvPr id="10" name="Picture 9">
            <a:extLst>
              <a:ext uri="{FF2B5EF4-FFF2-40B4-BE49-F238E27FC236}">
                <a16:creationId xmlns:a16="http://schemas.microsoft.com/office/drawing/2014/main" id="{DFE290EC-93C4-97CE-3FC2-87D9BD19DCA9}"/>
              </a:ext>
            </a:extLst>
          </p:cNvPr>
          <p:cNvPicPr>
            <a:picLocks noChangeAspect="1"/>
          </p:cNvPicPr>
          <p:nvPr/>
        </p:nvPicPr>
        <p:blipFill>
          <a:blip r:embed="rId8"/>
          <a:stretch>
            <a:fillRect/>
          </a:stretch>
        </p:blipFill>
        <p:spPr>
          <a:xfrm>
            <a:off x="6530639" y="1897379"/>
            <a:ext cx="1999424" cy="3941173"/>
          </a:xfrm>
          <a:prstGeom prst="rect">
            <a:avLst/>
          </a:prstGeom>
        </p:spPr>
      </p:pic>
      <p:pic>
        <p:nvPicPr>
          <p:cNvPr id="12" name="Picture 11">
            <a:extLst>
              <a:ext uri="{FF2B5EF4-FFF2-40B4-BE49-F238E27FC236}">
                <a16:creationId xmlns:a16="http://schemas.microsoft.com/office/drawing/2014/main" id="{D1BEED72-AEE9-ECE8-9B38-9A57D0BF02CB}"/>
              </a:ext>
            </a:extLst>
          </p:cNvPr>
          <p:cNvPicPr>
            <a:picLocks noChangeAspect="1"/>
          </p:cNvPicPr>
          <p:nvPr/>
        </p:nvPicPr>
        <p:blipFill>
          <a:blip r:embed="rId9"/>
          <a:stretch>
            <a:fillRect/>
          </a:stretch>
        </p:blipFill>
        <p:spPr>
          <a:xfrm>
            <a:off x="9098041" y="1862271"/>
            <a:ext cx="1906448" cy="4011387"/>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8334124E-6174-E09D-0C30-5EB0011772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270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Button </a:t>
            </a:r>
            <a:r>
              <a:rPr lang="en-US" sz="1800" b="1" dirty="0" err="1">
                <a:solidFill>
                  <a:schemeClr val="accent1"/>
                </a:solidFill>
              </a:rPr>
              <a:t>Tự</a:t>
            </a:r>
            <a:r>
              <a:rPr lang="en-US" sz="1800" b="1" dirty="0">
                <a:solidFill>
                  <a:schemeClr val="accent1"/>
                </a:solidFill>
              </a:rPr>
              <a:t> </a:t>
            </a:r>
            <a:r>
              <a:rPr lang="en-US" sz="1800" b="1" dirty="0" err="1">
                <a:solidFill>
                  <a:schemeClr val="accent1"/>
                </a:solidFill>
              </a:rPr>
              <a:t>động</a:t>
            </a:r>
            <a:r>
              <a:rPr lang="en-US" sz="1800" b="1" dirty="0">
                <a:solidFill>
                  <a:schemeClr val="accent1"/>
                </a:solidFill>
              </a:rPr>
              <a:t> </a:t>
            </a:r>
            <a:r>
              <a:rPr lang="en-US" sz="1800" b="1" dirty="0" err="1">
                <a:solidFill>
                  <a:schemeClr val="accent1"/>
                </a:solidFill>
              </a:rPr>
              <a:t>cảnh</a:t>
            </a:r>
            <a:r>
              <a:rPr lang="en-US" sz="1800" b="1" dirty="0">
                <a:solidFill>
                  <a:schemeClr val="accent1"/>
                </a:solidFill>
              </a:rPr>
              <a:t> </a:t>
            </a:r>
            <a:r>
              <a:rPr lang="en-US" sz="1800" b="1" dirty="0" err="1">
                <a:solidFill>
                  <a:schemeClr val="accent1"/>
                </a:solidFill>
              </a:rPr>
              <a:t>báo</a:t>
            </a:r>
            <a:endParaRPr lang="en-US" sz="1800" b="1" dirty="0">
              <a:solidFill>
                <a:schemeClr val="accent1"/>
              </a:solidFill>
            </a:endParaRPr>
          </a:p>
          <a:p>
            <a:pPr marL="0" indent="0">
              <a:buNone/>
            </a:pPr>
            <a:endParaRPr lang="en-US" sz="1400" dirty="0"/>
          </a:p>
        </p:txBody>
      </p:sp>
      <p:pic>
        <p:nvPicPr>
          <p:cNvPr id="5" name="Picture 4">
            <a:extLst>
              <a:ext uri="{FF2B5EF4-FFF2-40B4-BE49-F238E27FC236}">
                <a16:creationId xmlns:a16="http://schemas.microsoft.com/office/drawing/2014/main" id="{18B0A126-5960-B23D-498F-10BC4363755B}"/>
              </a:ext>
            </a:extLst>
          </p:cNvPr>
          <p:cNvPicPr>
            <a:picLocks noChangeAspect="1"/>
          </p:cNvPicPr>
          <p:nvPr/>
        </p:nvPicPr>
        <p:blipFill>
          <a:blip r:embed="rId2"/>
          <a:stretch>
            <a:fillRect/>
          </a:stretch>
        </p:blipFill>
        <p:spPr>
          <a:xfrm>
            <a:off x="3666091" y="1104900"/>
            <a:ext cx="2321392" cy="4930140"/>
          </a:xfrm>
          <a:prstGeom prst="rect">
            <a:avLst/>
          </a:prstGeom>
        </p:spPr>
      </p:pic>
      <p:pic>
        <p:nvPicPr>
          <p:cNvPr id="9" name="Picture 8">
            <a:extLst>
              <a:ext uri="{FF2B5EF4-FFF2-40B4-BE49-F238E27FC236}">
                <a16:creationId xmlns:a16="http://schemas.microsoft.com/office/drawing/2014/main" id="{339D3FF9-A634-255E-F064-FEE67111C770}"/>
              </a:ext>
            </a:extLst>
          </p:cNvPr>
          <p:cNvPicPr>
            <a:picLocks noChangeAspect="1"/>
          </p:cNvPicPr>
          <p:nvPr/>
        </p:nvPicPr>
        <p:blipFill>
          <a:blip r:embed="rId3"/>
          <a:stretch>
            <a:fillRect/>
          </a:stretch>
        </p:blipFill>
        <p:spPr>
          <a:xfrm>
            <a:off x="6433119" y="1104900"/>
            <a:ext cx="2328277" cy="4930140"/>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B47B4799-C5E5-BB19-697F-26A3FDD15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257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Button </a:t>
            </a:r>
            <a:r>
              <a:rPr lang="en-US" sz="1800" b="1" dirty="0" err="1">
                <a:solidFill>
                  <a:schemeClr val="accent1"/>
                </a:solidFill>
              </a:rPr>
              <a:t>Kiểm</a:t>
            </a:r>
            <a:r>
              <a:rPr lang="en-US" sz="1800" b="1" dirty="0">
                <a:solidFill>
                  <a:schemeClr val="accent1"/>
                </a:solidFill>
              </a:rPr>
              <a:t> </a:t>
            </a:r>
            <a:r>
              <a:rPr lang="en-US" sz="1800" b="1" dirty="0" err="1">
                <a:solidFill>
                  <a:schemeClr val="accent1"/>
                </a:solidFill>
              </a:rPr>
              <a:t>tra</a:t>
            </a:r>
            <a:endParaRPr lang="en-US" sz="1800" b="1" dirty="0">
              <a:solidFill>
                <a:schemeClr val="accent1"/>
              </a:solidFill>
            </a:endParaRPr>
          </a:p>
          <a:p>
            <a:pPr marL="0" indent="0">
              <a:buNone/>
            </a:pPr>
            <a:endParaRPr lang="en-US" sz="1800" dirty="0"/>
          </a:p>
        </p:txBody>
      </p:sp>
      <p:pic>
        <p:nvPicPr>
          <p:cNvPr id="6" name="Picture 5">
            <a:extLst>
              <a:ext uri="{FF2B5EF4-FFF2-40B4-BE49-F238E27FC236}">
                <a16:creationId xmlns:a16="http://schemas.microsoft.com/office/drawing/2014/main" id="{3AFE0F61-0395-B849-9604-0528EA90661D}"/>
              </a:ext>
            </a:extLst>
          </p:cNvPr>
          <p:cNvPicPr>
            <a:picLocks noChangeAspect="1"/>
          </p:cNvPicPr>
          <p:nvPr/>
        </p:nvPicPr>
        <p:blipFill>
          <a:blip r:embed="rId2"/>
          <a:stretch>
            <a:fillRect/>
          </a:stretch>
        </p:blipFill>
        <p:spPr>
          <a:xfrm>
            <a:off x="3244879" y="1062740"/>
            <a:ext cx="2379928" cy="5000716"/>
          </a:xfrm>
          <a:prstGeom prst="rect">
            <a:avLst/>
          </a:prstGeom>
        </p:spPr>
      </p:pic>
      <p:pic>
        <p:nvPicPr>
          <p:cNvPr id="8" name="Picture 7">
            <a:extLst>
              <a:ext uri="{FF2B5EF4-FFF2-40B4-BE49-F238E27FC236}">
                <a16:creationId xmlns:a16="http://schemas.microsoft.com/office/drawing/2014/main" id="{B610669C-48E5-6934-38A2-A00E7F66C0E1}"/>
              </a:ext>
            </a:extLst>
          </p:cNvPr>
          <p:cNvPicPr>
            <a:picLocks noChangeAspect="1"/>
          </p:cNvPicPr>
          <p:nvPr/>
        </p:nvPicPr>
        <p:blipFill>
          <a:blip r:embed="rId3"/>
          <a:stretch>
            <a:fillRect/>
          </a:stretch>
        </p:blipFill>
        <p:spPr>
          <a:xfrm>
            <a:off x="6256456" y="1062740"/>
            <a:ext cx="2377483" cy="5000716"/>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E0B58214-8A8E-1489-A6A3-B0D749532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553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endParaRPr lang="en-US" sz="2400" dirty="0"/>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Display </a:t>
            </a:r>
            <a:r>
              <a:rPr lang="en-US" sz="1800" b="1" dirty="0" err="1">
                <a:solidFill>
                  <a:schemeClr val="accent1"/>
                </a:solidFill>
              </a:rPr>
              <a:t>Bụi</a:t>
            </a:r>
            <a:r>
              <a:rPr lang="en-US" sz="1800" b="1" dirty="0">
                <a:solidFill>
                  <a:schemeClr val="accent1"/>
                </a:solidFill>
              </a:rPr>
              <a:t> PM2.5</a:t>
            </a:r>
          </a:p>
          <a:p>
            <a:pPr marL="0" indent="0">
              <a:buNone/>
            </a:pPr>
            <a:endParaRPr lang="en-US" sz="1800" dirty="0"/>
          </a:p>
        </p:txBody>
      </p:sp>
      <p:pic>
        <p:nvPicPr>
          <p:cNvPr id="6" name="Picture 5">
            <a:extLst>
              <a:ext uri="{FF2B5EF4-FFF2-40B4-BE49-F238E27FC236}">
                <a16:creationId xmlns:a16="http://schemas.microsoft.com/office/drawing/2014/main" id="{74EE4CEE-70B8-DAE5-31DC-1C8C1C33B190}"/>
              </a:ext>
            </a:extLst>
          </p:cNvPr>
          <p:cNvPicPr>
            <a:picLocks noChangeAspect="1"/>
          </p:cNvPicPr>
          <p:nvPr/>
        </p:nvPicPr>
        <p:blipFill>
          <a:blip r:embed="rId2"/>
          <a:stretch>
            <a:fillRect/>
          </a:stretch>
        </p:blipFill>
        <p:spPr>
          <a:xfrm>
            <a:off x="6267762" y="1204821"/>
            <a:ext cx="2332470" cy="4972142"/>
          </a:xfrm>
          <a:prstGeom prst="rect">
            <a:avLst/>
          </a:prstGeom>
        </p:spPr>
      </p:pic>
      <p:pic>
        <p:nvPicPr>
          <p:cNvPr id="13" name="Picture 12">
            <a:extLst>
              <a:ext uri="{FF2B5EF4-FFF2-40B4-BE49-F238E27FC236}">
                <a16:creationId xmlns:a16="http://schemas.microsoft.com/office/drawing/2014/main" id="{56364969-46E2-B8D1-C7EC-34CD4245F3D6}"/>
              </a:ext>
            </a:extLst>
          </p:cNvPr>
          <p:cNvPicPr>
            <a:picLocks noChangeAspect="1"/>
          </p:cNvPicPr>
          <p:nvPr/>
        </p:nvPicPr>
        <p:blipFill>
          <a:blip r:embed="rId3"/>
          <a:stretch>
            <a:fillRect/>
          </a:stretch>
        </p:blipFill>
        <p:spPr>
          <a:xfrm>
            <a:off x="3588047" y="1204821"/>
            <a:ext cx="2336193" cy="4936967"/>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AD7AF6D7-E638-AE47-F3B2-7B4604B137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01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endParaRPr lang="en-US" sz="2400" dirty="0"/>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Display </a:t>
            </a:r>
            <a:r>
              <a:rPr lang="en-US" sz="1800" b="1" dirty="0" err="1">
                <a:solidFill>
                  <a:schemeClr val="accent1"/>
                </a:solidFill>
              </a:rPr>
              <a:t>Nhiệt</a:t>
            </a:r>
            <a:r>
              <a:rPr lang="en-US" sz="1800" b="1" dirty="0">
                <a:solidFill>
                  <a:schemeClr val="accent1"/>
                </a:solidFill>
              </a:rPr>
              <a:t> </a:t>
            </a:r>
            <a:r>
              <a:rPr lang="en-US" sz="1800" b="1" dirty="0" err="1">
                <a:solidFill>
                  <a:schemeClr val="accent1"/>
                </a:solidFill>
              </a:rPr>
              <a:t>độ</a:t>
            </a:r>
            <a:endParaRPr lang="en-US" sz="1800" b="1" dirty="0">
              <a:solidFill>
                <a:schemeClr val="accent1"/>
              </a:solidFill>
            </a:endParaRPr>
          </a:p>
          <a:p>
            <a:pPr marL="0" indent="0">
              <a:buNone/>
            </a:pPr>
            <a:endParaRPr lang="en-US" sz="1800" dirty="0"/>
          </a:p>
        </p:txBody>
      </p:sp>
      <p:pic>
        <p:nvPicPr>
          <p:cNvPr id="5" name="Picture 4">
            <a:extLst>
              <a:ext uri="{FF2B5EF4-FFF2-40B4-BE49-F238E27FC236}">
                <a16:creationId xmlns:a16="http://schemas.microsoft.com/office/drawing/2014/main" id="{A0274E05-4FA1-95FF-3890-65649F1B406F}"/>
              </a:ext>
            </a:extLst>
          </p:cNvPr>
          <p:cNvPicPr>
            <a:picLocks noChangeAspect="1"/>
          </p:cNvPicPr>
          <p:nvPr/>
        </p:nvPicPr>
        <p:blipFill>
          <a:blip r:embed="rId2"/>
          <a:stretch>
            <a:fillRect/>
          </a:stretch>
        </p:blipFill>
        <p:spPr>
          <a:xfrm>
            <a:off x="3392665" y="1036729"/>
            <a:ext cx="2425197" cy="5140234"/>
          </a:xfrm>
          <a:prstGeom prst="rect">
            <a:avLst/>
          </a:prstGeom>
        </p:spPr>
      </p:pic>
      <p:pic>
        <p:nvPicPr>
          <p:cNvPr id="9" name="Picture 8">
            <a:extLst>
              <a:ext uri="{FF2B5EF4-FFF2-40B4-BE49-F238E27FC236}">
                <a16:creationId xmlns:a16="http://schemas.microsoft.com/office/drawing/2014/main" id="{CCC42250-6BB8-D9C0-3A64-F0D4A4BEDEF7}"/>
              </a:ext>
            </a:extLst>
          </p:cNvPr>
          <p:cNvPicPr>
            <a:picLocks noChangeAspect="1"/>
          </p:cNvPicPr>
          <p:nvPr/>
        </p:nvPicPr>
        <p:blipFill>
          <a:blip r:embed="rId3"/>
          <a:stretch>
            <a:fillRect/>
          </a:stretch>
        </p:blipFill>
        <p:spPr>
          <a:xfrm>
            <a:off x="6155964" y="1036729"/>
            <a:ext cx="2434537" cy="5140234"/>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7471DA38-E8E6-859D-13EF-C7A8088B7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556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endParaRPr lang="en-US" sz="2400" dirty="0"/>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a:t>Value Display </a:t>
            </a:r>
            <a:r>
              <a:rPr lang="en-US" sz="1800" b="1" dirty="0" err="1">
                <a:solidFill>
                  <a:schemeClr val="accent1"/>
                </a:solidFill>
              </a:rPr>
              <a:t>Độ</a:t>
            </a:r>
            <a:r>
              <a:rPr lang="en-US" sz="1800" b="1" dirty="0">
                <a:solidFill>
                  <a:schemeClr val="accent1"/>
                </a:solidFill>
              </a:rPr>
              <a:t> </a:t>
            </a:r>
            <a:r>
              <a:rPr lang="en-US" sz="1800" b="1" dirty="0" err="1">
                <a:solidFill>
                  <a:schemeClr val="accent1"/>
                </a:solidFill>
              </a:rPr>
              <a:t>ẩm</a:t>
            </a:r>
            <a:endParaRPr lang="en-US" sz="1800" b="1" dirty="0">
              <a:solidFill>
                <a:schemeClr val="accent1"/>
              </a:solidFill>
            </a:endParaRPr>
          </a:p>
          <a:p>
            <a:pPr marL="0" indent="0">
              <a:buNone/>
            </a:pPr>
            <a:endParaRPr lang="en-US" sz="1400" dirty="0"/>
          </a:p>
        </p:txBody>
      </p:sp>
      <p:pic>
        <p:nvPicPr>
          <p:cNvPr id="6" name="Picture 5">
            <a:extLst>
              <a:ext uri="{FF2B5EF4-FFF2-40B4-BE49-F238E27FC236}">
                <a16:creationId xmlns:a16="http://schemas.microsoft.com/office/drawing/2014/main" id="{B5B0372F-3AB9-FF1A-F4D5-5AA261116475}"/>
              </a:ext>
            </a:extLst>
          </p:cNvPr>
          <p:cNvPicPr>
            <a:picLocks noChangeAspect="1"/>
          </p:cNvPicPr>
          <p:nvPr/>
        </p:nvPicPr>
        <p:blipFill>
          <a:blip r:embed="rId2"/>
          <a:stretch>
            <a:fillRect/>
          </a:stretch>
        </p:blipFill>
        <p:spPr>
          <a:xfrm>
            <a:off x="3247456" y="949234"/>
            <a:ext cx="2449188" cy="5227730"/>
          </a:xfrm>
          <a:prstGeom prst="rect">
            <a:avLst/>
          </a:prstGeom>
        </p:spPr>
      </p:pic>
      <p:pic>
        <p:nvPicPr>
          <p:cNvPr id="8" name="Picture 7">
            <a:extLst>
              <a:ext uri="{FF2B5EF4-FFF2-40B4-BE49-F238E27FC236}">
                <a16:creationId xmlns:a16="http://schemas.microsoft.com/office/drawing/2014/main" id="{EBDDBE16-9C4A-B23B-8DC4-F80E4605C5D4}"/>
              </a:ext>
            </a:extLst>
          </p:cNvPr>
          <p:cNvPicPr>
            <a:picLocks noChangeAspect="1"/>
          </p:cNvPicPr>
          <p:nvPr/>
        </p:nvPicPr>
        <p:blipFill>
          <a:blip r:embed="rId3"/>
          <a:stretch>
            <a:fillRect/>
          </a:stretch>
        </p:blipFill>
        <p:spPr>
          <a:xfrm>
            <a:off x="6047024" y="949233"/>
            <a:ext cx="2478197" cy="5227730"/>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FA23FC86-1387-3F75-B1F6-C29A130E1E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8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EA27-5D7F-DCF2-CB58-B8A90553A282}"/>
              </a:ext>
            </a:extLst>
          </p:cNvPr>
          <p:cNvSpPr>
            <a:spLocks noGrp="1"/>
          </p:cNvSpPr>
          <p:nvPr>
            <p:ph type="title"/>
          </p:nvPr>
        </p:nvSpPr>
        <p:spPr>
          <a:xfrm>
            <a:off x="434573" y="281150"/>
            <a:ext cx="10515600" cy="1325563"/>
          </a:xfrm>
        </p:spPr>
        <p:txBody>
          <a:bodyPr>
            <a:normAutofit/>
          </a:bodyPr>
          <a:lstStyle/>
          <a:p>
            <a:r>
              <a:rPr lang="en-US" sz="2200" b="1" dirty="0"/>
              <a:t>1. </a:t>
            </a:r>
            <a:r>
              <a:rPr lang="en-US" sz="2200" b="1" dirty="0" err="1"/>
              <a:t>Các</a:t>
            </a:r>
            <a:r>
              <a:rPr lang="en-US" sz="2200" b="1" dirty="0"/>
              <a:t> </a:t>
            </a:r>
            <a:r>
              <a:rPr lang="en-US" sz="2200" b="1" dirty="0" err="1"/>
              <a:t>yếu</a:t>
            </a:r>
            <a:r>
              <a:rPr lang="en-US" sz="2200" b="1" dirty="0"/>
              <a:t> </a:t>
            </a:r>
            <a:r>
              <a:rPr lang="en-US" sz="2200" b="1" dirty="0" err="1"/>
              <a:t>tố</a:t>
            </a:r>
            <a:r>
              <a:rPr lang="en-US" sz="2200" b="1" dirty="0"/>
              <a:t> </a:t>
            </a:r>
            <a:r>
              <a:rPr lang="en-US" sz="2200" b="1" dirty="0" err="1"/>
              <a:t>nhiệt</a:t>
            </a:r>
            <a:r>
              <a:rPr lang="en-US" sz="2200" b="1" dirty="0"/>
              <a:t> </a:t>
            </a:r>
            <a:r>
              <a:rPr lang="en-US" sz="2200" b="1" dirty="0" err="1"/>
              <a:t>độ</a:t>
            </a:r>
            <a:r>
              <a:rPr lang="en-US" sz="2200" b="1" dirty="0"/>
              <a:t>, </a:t>
            </a:r>
            <a:r>
              <a:rPr lang="en-US" sz="2200" b="1" dirty="0" err="1"/>
              <a:t>độ</a:t>
            </a:r>
            <a:r>
              <a:rPr lang="en-US" sz="2200" b="1" dirty="0"/>
              <a:t> </a:t>
            </a:r>
            <a:r>
              <a:rPr lang="en-US" sz="2200" b="1" dirty="0" err="1"/>
              <a:t>ẩm</a:t>
            </a:r>
            <a:r>
              <a:rPr lang="en-US" sz="2200" b="1" dirty="0"/>
              <a:t> </a:t>
            </a:r>
            <a:r>
              <a:rPr lang="en-US" sz="2200" b="1" dirty="0" err="1"/>
              <a:t>không</a:t>
            </a:r>
            <a:r>
              <a:rPr lang="en-US" sz="2200" b="1" dirty="0"/>
              <a:t> </a:t>
            </a:r>
            <a:r>
              <a:rPr lang="en-US" sz="2200" b="1" dirty="0" err="1"/>
              <a:t>khí</a:t>
            </a:r>
            <a:r>
              <a:rPr lang="en-US" sz="2200" b="1" dirty="0"/>
              <a:t>, </a:t>
            </a:r>
            <a:r>
              <a:rPr lang="en-US" sz="2200" b="1" dirty="0" err="1"/>
              <a:t>bụi</a:t>
            </a:r>
            <a:r>
              <a:rPr lang="en-US" sz="2200" b="1" dirty="0"/>
              <a:t> </a:t>
            </a:r>
            <a:r>
              <a:rPr lang="en-US" sz="2200" b="1" dirty="0" err="1"/>
              <a:t>mịn</a:t>
            </a:r>
            <a:r>
              <a:rPr lang="en-US" sz="2200" b="1" dirty="0"/>
              <a:t> PM2.5 </a:t>
            </a:r>
            <a:r>
              <a:rPr lang="en-US" sz="2200" b="1" dirty="0" err="1"/>
              <a:t>ảnh</a:t>
            </a:r>
            <a:r>
              <a:rPr lang="en-US" sz="2200" b="1" dirty="0"/>
              <a:t> </a:t>
            </a:r>
            <a:r>
              <a:rPr lang="en-US" sz="2200" b="1" dirty="0" err="1"/>
              <a:t>hưởng</a:t>
            </a:r>
            <a:r>
              <a:rPr lang="en-US" sz="2200" b="1" dirty="0"/>
              <a:t> </a:t>
            </a:r>
            <a:r>
              <a:rPr lang="en-US" sz="2200" b="1" dirty="0" err="1"/>
              <a:t>đến</a:t>
            </a:r>
            <a:r>
              <a:rPr lang="en-US" sz="2200" b="1" dirty="0"/>
              <a:t> </a:t>
            </a:r>
            <a:r>
              <a:rPr lang="en-US" sz="2200" b="1" dirty="0" err="1"/>
              <a:t>sức</a:t>
            </a:r>
            <a:r>
              <a:rPr lang="en-US" sz="2200" b="1" dirty="0"/>
              <a:t> </a:t>
            </a:r>
            <a:r>
              <a:rPr lang="en-US" sz="2200" b="1" dirty="0" err="1"/>
              <a:t>khỏe</a:t>
            </a:r>
            <a:r>
              <a:rPr lang="en-US" sz="2200" b="1" dirty="0"/>
              <a:t> con </a:t>
            </a:r>
            <a:r>
              <a:rPr lang="en-US" sz="2200" b="1" dirty="0" err="1"/>
              <a:t>người</a:t>
            </a:r>
            <a:endParaRPr lang="en-US" sz="2200" b="1" dirty="0"/>
          </a:p>
        </p:txBody>
      </p:sp>
      <p:pic>
        <p:nvPicPr>
          <p:cNvPr id="4" name="Picture 3">
            <a:extLst>
              <a:ext uri="{FF2B5EF4-FFF2-40B4-BE49-F238E27FC236}">
                <a16:creationId xmlns:a16="http://schemas.microsoft.com/office/drawing/2014/main" id="{4B27B25D-58AF-B2B5-B1EB-45ED1BD9FE64}"/>
              </a:ext>
            </a:extLst>
          </p:cNvPr>
          <p:cNvPicPr>
            <a:picLocks noChangeAspect="1"/>
          </p:cNvPicPr>
          <p:nvPr/>
        </p:nvPicPr>
        <p:blipFill>
          <a:blip r:embed="rId2"/>
          <a:stretch>
            <a:fillRect/>
          </a:stretch>
        </p:blipFill>
        <p:spPr>
          <a:xfrm>
            <a:off x="8767762" y="1606713"/>
            <a:ext cx="3209925" cy="4067175"/>
          </a:xfrm>
          <a:prstGeom prst="rect">
            <a:avLst/>
          </a:prstGeom>
        </p:spPr>
      </p:pic>
      <p:sp>
        <p:nvSpPr>
          <p:cNvPr id="5" name="Content Placeholder 2">
            <a:extLst>
              <a:ext uri="{FF2B5EF4-FFF2-40B4-BE49-F238E27FC236}">
                <a16:creationId xmlns:a16="http://schemas.microsoft.com/office/drawing/2014/main" id="{7C5F94BE-B510-38A2-8329-56A8E1341AC7}"/>
              </a:ext>
            </a:extLst>
          </p:cNvPr>
          <p:cNvSpPr>
            <a:spLocks noGrp="1"/>
          </p:cNvSpPr>
          <p:nvPr>
            <p:ph idx="1"/>
          </p:nvPr>
        </p:nvSpPr>
        <p:spPr>
          <a:xfrm>
            <a:off x="434573" y="1282863"/>
            <a:ext cx="8439150" cy="5127462"/>
          </a:xfrm>
        </p:spPr>
        <p:txBody>
          <a:bodyPr>
            <a:noAutofit/>
          </a:bodyPr>
          <a:lstStyle/>
          <a:p>
            <a:pPr marL="0" indent="0">
              <a:lnSpc>
                <a:spcPct val="120000"/>
              </a:lnSpc>
              <a:buNone/>
            </a:pPr>
            <a:r>
              <a:rPr lang="vi-VN" sz="1200" b="1" dirty="0">
                <a:latin typeface="Calibri" panose="020F0502020204030204" pitchFamily="34" charset="0"/>
                <a:cs typeface="Calibri" panose="020F0502020204030204" pitchFamily="34" charset="0"/>
              </a:rPr>
              <a:t>Yếu tố độ ẩm môi trường</a:t>
            </a:r>
          </a:p>
          <a:p>
            <a:pPr marL="0" indent="0">
              <a:lnSpc>
                <a:spcPct val="120000"/>
              </a:lnSpc>
              <a:buNone/>
            </a:pPr>
            <a:r>
              <a:rPr lang="vi-VN" sz="1200" b="1" dirty="0">
                <a:latin typeface="Calibri" panose="020F0502020204030204" pitchFamily="34" charset="0"/>
                <a:cs typeface="Calibri" panose="020F0502020204030204" pitchFamily="34" charset="0"/>
              </a:rPr>
              <a:t>Độ ẩm không khí là gì?</a:t>
            </a:r>
          </a:p>
          <a:p>
            <a:pPr>
              <a:lnSpc>
                <a:spcPct val="120000"/>
              </a:lnSpc>
            </a:pPr>
            <a:r>
              <a:rPr lang="vi-VN" sz="1200" dirty="0">
                <a:latin typeface="Calibri" panose="020F0502020204030204" pitchFamily="34" charset="0"/>
                <a:cs typeface="Calibri" panose="020F0502020204030204" pitchFamily="34" charset="0"/>
              </a:rPr>
              <a:t>Độ ẩm không khí là lượng hơi nước có trong không khí, được đo bằng gam trên mét khối (g/m³) và dùng ẩm kế để đo. Độ ẩm trong không khí phụ thuộc vào lượng mưa và sương mù ở từng vùng, và có thể chiếm tới 80% của không khí.</a:t>
            </a:r>
          </a:p>
          <a:p>
            <a:pPr marL="0" indent="0">
              <a:lnSpc>
                <a:spcPct val="120000"/>
              </a:lnSpc>
              <a:buNone/>
            </a:pPr>
            <a:r>
              <a:rPr lang="vi-VN" sz="1200" b="1" dirty="0">
                <a:latin typeface="Calibri" panose="020F0502020204030204" pitchFamily="34" charset="0"/>
                <a:cs typeface="Calibri" panose="020F0502020204030204" pitchFamily="34" charset="0"/>
              </a:rPr>
              <a:t>Tại sao không khí có độ ẩm?</a:t>
            </a:r>
          </a:p>
          <a:p>
            <a:pPr>
              <a:lnSpc>
                <a:spcPct val="120000"/>
              </a:lnSpc>
            </a:pPr>
            <a:r>
              <a:rPr lang="vi-VN" sz="1200" dirty="0">
                <a:latin typeface="Calibri" panose="020F0502020204030204" pitchFamily="34" charset="0"/>
                <a:cs typeface="Calibri" panose="020F0502020204030204" pitchFamily="34" charset="0"/>
              </a:rPr>
              <a:t>Đến 70% diện tích của Trái Đất là nước. Khi năng lượng từ gió và mặt trời chiếu xuống mặt nước, nước bốc hơi và phân tán vào không khí xung quanh. Độ ẩm trong không khí có ảnh hưởng trực tiếp từ nhiệt độ, với nhiệt độ cao khiến nước bốc hơi nhanh hơn.</a:t>
            </a:r>
          </a:p>
          <a:p>
            <a:pPr marL="0" indent="0">
              <a:lnSpc>
                <a:spcPct val="120000"/>
              </a:lnSpc>
              <a:buNone/>
            </a:pPr>
            <a:r>
              <a:rPr lang="vi-VN" sz="1200" b="1" dirty="0">
                <a:latin typeface="Calibri" panose="020F0502020204030204" pitchFamily="34" charset="0"/>
                <a:cs typeface="Calibri" panose="020F0502020204030204" pitchFamily="34" charset="0"/>
              </a:rPr>
              <a:t>Phân loại độ ẩm không khí:</a:t>
            </a:r>
          </a:p>
          <a:p>
            <a:pPr>
              <a:lnSpc>
                <a:spcPct val="120000"/>
              </a:lnSpc>
            </a:pPr>
            <a:r>
              <a:rPr lang="vi-VN" sz="1200" dirty="0">
                <a:latin typeface="Calibri" panose="020F0502020204030204" pitchFamily="34" charset="0"/>
                <a:cs typeface="Calibri" panose="020F0502020204030204" pitchFamily="34" charset="0"/>
              </a:rPr>
              <a:t>Độ ẩm không khí được phân thành ba loại: độ ẩm tương đối, độ ẩm tuyệt đối và độ ẩm 100%. Độ ẩm không khí bao nhiêu là tốt?</a:t>
            </a:r>
          </a:p>
          <a:p>
            <a:pPr>
              <a:lnSpc>
                <a:spcPct val="120000"/>
              </a:lnSpc>
            </a:pPr>
            <a:r>
              <a:rPr lang="vi-VN" sz="1200" dirty="0">
                <a:latin typeface="Calibri" panose="020F0502020204030204" pitchFamily="34" charset="0"/>
                <a:cs typeface="Calibri" panose="020F0502020204030204" pitchFamily="34" charset="0"/>
              </a:rPr>
              <a:t>Độ ẩm nên nằm trong khoảng 40-80% cho sức khỏe tốt. Độ ẩm quá cao hoặc quá thấp đều có thể gây ra các vấn đề sức khỏe.</a:t>
            </a:r>
          </a:p>
          <a:p>
            <a:pPr marL="0" indent="0">
              <a:lnSpc>
                <a:spcPct val="120000"/>
              </a:lnSpc>
              <a:buNone/>
            </a:pPr>
            <a:r>
              <a:rPr lang="vi-VN" sz="1200" b="1" dirty="0">
                <a:latin typeface="Calibri" panose="020F0502020204030204" pitchFamily="34" charset="0"/>
                <a:cs typeface="Calibri" panose="020F0502020204030204" pitchFamily="34" charset="0"/>
              </a:rPr>
              <a:t>Tác động của độ ấm đối với đời sống con người:</a:t>
            </a:r>
          </a:p>
          <a:p>
            <a:pPr>
              <a:lnSpc>
                <a:spcPct val="120000"/>
              </a:lnSpc>
            </a:pPr>
            <a:r>
              <a:rPr lang="vi-VN" sz="1200" dirty="0">
                <a:latin typeface="Calibri" panose="020F0502020204030204" pitchFamily="34" charset="0"/>
                <a:cs typeface="Calibri" panose="020F0502020204030204" pitchFamily="34" charset="0"/>
              </a:rPr>
              <a:t>Độ ẩm quá cao có thể gây ra các vấn đề về mùi khó chịu, ấm mốc, và phát triển vi khuẩn. Độ ẩm quá thấp có thể gây ra các vấn đề về làn da, hệ hô hấp, và làm giảm hiệu suất làm việc.</a:t>
            </a:r>
          </a:p>
          <a:p>
            <a:pPr marL="0" indent="0">
              <a:lnSpc>
                <a:spcPct val="120000"/>
              </a:lnSpc>
              <a:buNone/>
            </a:pPr>
            <a:r>
              <a:rPr lang="vi-VN" sz="1200" b="1" dirty="0">
                <a:latin typeface="Calibri" panose="020F0502020204030204" pitchFamily="34" charset="0"/>
                <a:cs typeface="Calibri" panose="020F0502020204030204" pitchFamily="34" charset="0"/>
              </a:rPr>
              <a:t>Cách giảm độ ấm trong phòng:</a:t>
            </a:r>
          </a:p>
          <a:p>
            <a:pPr>
              <a:lnSpc>
                <a:spcPct val="120000"/>
              </a:lnSpc>
            </a:pPr>
            <a:r>
              <a:rPr lang="vi-VN" sz="1200" dirty="0">
                <a:latin typeface="Calibri" panose="020F0502020204030204" pitchFamily="34" charset="0"/>
                <a:cs typeface="Calibri" panose="020F0502020204030204" pitchFamily="34" charset="0"/>
              </a:rPr>
              <a:t>Sử dụng bã cà phê để hút ẩm tự nhiên. Trồng cây trong nhà để hấp thụ độ ẩm dư thừa. Sử dụng máy vệ sinh hơi nước để loại bỏ độ ẩm cao và ngăn ngừa sự phát triển của vi khuẩn và nấm mốc.</a:t>
            </a:r>
          </a:p>
          <a:p>
            <a:pPr>
              <a:lnSpc>
                <a:spcPct val="120000"/>
              </a:lnSpc>
            </a:pPr>
            <a:endParaRPr lang="en-US" sz="1200" dirty="0">
              <a:latin typeface="Calibri" panose="020F0502020204030204" pitchFamily="34" charset="0"/>
              <a:cs typeface="Calibri" panose="020F0502020204030204" pitchFamily="34" charset="0"/>
            </a:endParaRPr>
          </a:p>
        </p:txBody>
      </p:sp>
      <p:pic>
        <p:nvPicPr>
          <p:cNvPr id="3" name="Picture 2" descr="Linh Kiện Điện Tử, Module, Công Cụ, Kit phát triển, Cảm biến,Sản phẩm công  nghệ">
            <a:extLst>
              <a:ext uri="{FF2B5EF4-FFF2-40B4-BE49-F238E27FC236}">
                <a16:creationId xmlns:a16="http://schemas.microsoft.com/office/drawing/2014/main" id="{04BBB720-08D6-4D9C-1AC8-C39EE7372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216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endParaRPr lang="en-US" sz="2400" dirty="0"/>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b="1" dirty="0" err="1">
                <a:solidFill>
                  <a:schemeClr val="accent1"/>
                </a:solidFill>
              </a:rPr>
              <a:t>Bụi</a:t>
            </a:r>
            <a:r>
              <a:rPr lang="en-US" sz="1800" b="1" dirty="0">
                <a:solidFill>
                  <a:schemeClr val="accent1"/>
                </a:solidFill>
              </a:rPr>
              <a:t> PM2.5</a:t>
            </a:r>
          </a:p>
          <a:p>
            <a:pPr marL="0" indent="0">
              <a:buNone/>
            </a:pPr>
            <a:endParaRPr lang="en-US" sz="1400" dirty="0"/>
          </a:p>
        </p:txBody>
      </p:sp>
      <p:pic>
        <p:nvPicPr>
          <p:cNvPr id="5" name="Picture 4">
            <a:extLst>
              <a:ext uri="{FF2B5EF4-FFF2-40B4-BE49-F238E27FC236}">
                <a16:creationId xmlns:a16="http://schemas.microsoft.com/office/drawing/2014/main" id="{1F303B78-BAC3-7A03-A90F-A50404B04383}"/>
              </a:ext>
            </a:extLst>
          </p:cNvPr>
          <p:cNvPicPr>
            <a:picLocks noChangeAspect="1"/>
          </p:cNvPicPr>
          <p:nvPr/>
        </p:nvPicPr>
        <p:blipFill>
          <a:blip r:embed="rId2"/>
          <a:stretch>
            <a:fillRect/>
          </a:stretch>
        </p:blipFill>
        <p:spPr>
          <a:xfrm>
            <a:off x="3206770" y="1097309"/>
            <a:ext cx="2415297" cy="5079654"/>
          </a:xfrm>
          <a:prstGeom prst="rect">
            <a:avLst/>
          </a:prstGeom>
        </p:spPr>
      </p:pic>
      <p:pic>
        <p:nvPicPr>
          <p:cNvPr id="7" name="Picture 6">
            <a:extLst>
              <a:ext uri="{FF2B5EF4-FFF2-40B4-BE49-F238E27FC236}">
                <a16:creationId xmlns:a16="http://schemas.microsoft.com/office/drawing/2014/main" id="{CD00D8C0-C52B-A093-478A-88C4F2B8D781}"/>
              </a:ext>
            </a:extLst>
          </p:cNvPr>
          <p:cNvPicPr>
            <a:picLocks noChangeAspect="1"/>
          </p:cNvPicPr>
          <p:nvPr/>
        </p:nvPicPr>
        <p:blipFill>
          <a:blip r:embed="rId3"/>
          <a:stretch>
            <a:fillRect/>
          </a:stretch>
        </p:blipFill>
        <p:spPr>
          <a:xfrm>
            <a:off x="6096000" y="1097309"/>
            <a:ext cx="2368570" cy="5079655"/>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EDB425F2-B605-6B20-A398-06E000F0F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268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endParaRPr lang="en-US" sz="2400" dirty="0"/>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b="1" dirty="0" err="1">
                <a:solidFill>
                  <a:schemeClr val="accent1"/>
                </a:solidFill>
              </a:rPr>
              <a:t>Nhiệt</a:t>
            </a:r>
            <a:r>
              <a:rPr lang="en-US" sz="1800" b="1" dirty="0">
                <a:solidFill>
                  <a:schemeClr val="accent1"/>
                </a:solidFill>
              </a:rPr>
              <a:t> </a:t>
            </a:r>
            <a:r>
              <a:rPr lang="en-US" sz="1800" b="1" dirty="0" err="1">
                <a:solidFill>
                  <a:schemeClr val="accent1"/>
                </a:solidFill>
              </a:rPr>
              <a:t>độ</a:t>
            </a:r>
            <a:endParaRPr lang="en-US" sz="1800" b="1" dirty="0">
              <a:solidFill>
                <a:schemeClr val="accent1"/>
              </a:solidFill>
            </a:endParaRPr>
          </a:p>
          <a:p>
            <a:pPr marL="0" indent="0">
              <a:buNone/>
            </a:pPr>
            <a:endParaRPr lang="en-US" sz="1400" dirty="0"/>
          </a:p>
        </p:txBody>
      </p:sp>
      <p:pic>
        <p:nvPicPr>
          <p:cNvPr id="6" name="Picture 5">
            <a:extLst>
              <a:ext uri="{FF2B5EF4-FFF2-40B4-BE49-F238E27FC236}">
                <a16:creationId xmlns:a16="http://schemas.microsoft.com/office/drawing/2014/main" id="{3D12E2E9-A58A-F2EB-5091-BBC4CE6C7A4D}"/>
              </a:ext>
            </a:extLst>
          </p:cNvPr>
          <p:cNvPicPr>
            <a:picLocks noChangeAspect="1"/>
          </p:cNvPicPr>
          <p:nvPr/>
        </p:nvPicPr>
        <p:blipFill>
          <a:blip r:embed="rId2"/>
          <a:stretch>
            <a:fillRect/>
          </a:stretch>
        </p:blipFill>
        <p:spPr>
          <a:xfrm>
            <a:off x="3094411" y="949233"/>
            <a:ext cx="2516030" cy="5286081"/>
          </a:xfrm>
          <a:prstGeom prst="rect">
            <a:avLst/>
          </a:prstGeom>
        </p:spPr>
      </p:pic>
      <p:pic>
        <p:nvPicPr>
          <p:cNvPr id="11" name="Picture 10">
            <a:extLst>
              <a:ext uri="{FF2B5EF4-FFF2-40B4-BE49-F238E27FC236}">
                <a16:creationId xmlns:a16="http://schemas.microsoft.com/office/drawing/2014/main" id="{7A607564-9267-9598-3635-7D4E31ACF67F}"/>
              </a:ext>
            </a:extLst>
          </p:cNvPr>
          <p:cNvPicPr>
            <a:picLocks noChangeAspect="1"/>
          </p:cNvPicPr>
          <p:nvPr/>
        </p:nvPicPr>
        <p:blipFill>
          <a:blip r:embed="rId3"/>
          <a:stretch>
            <a:fillRect/>
          </a:stretch>
        </p:blipFill>
        <p:spPr>
          <a:xfrm>
            <a:off x="6032500" y="949233"/>
            <a:ext cx="2449941" cy="5286081"/>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0F02287B-82FB-53E1-F1AA-105FB6879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316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4. </a:t>
            </a:r>
            <a:r>
              <a:rPr lang="en-US" sz="2400" b="1" dirty="0" err="1"/>
              <a:t>Thiết</a:t>
            </a:r>
            <a:r>
              <a:rPr lang="en-US" sz="2400" b="1" dirty="0"/>
              <a:t> </a:t>
            </a:r>
            <a:r>
              <a:rPr lang="en-US" sz="2400" b="1" dirty="0" err="1"/>
              <a:t>lập</a:t>
            </a:r>
            <a:r>
              <a:rPr lang="en-US" sz="2400" b="1" dirty="0"/>
              <a:t> BLYNK </a:t>
            </a:r>
            <a:r>
              <a:rPr lang="en-US" sz="2400" b="1" dirty="0" err="1"/>
              <a:t>trên</a:t>
            </a:r>
            <a:r>
              <a:rPr lang="en-US" sz="2400" b="1" dirty="0"/>
              <a:t> </a:t>
            </a:r>
            <a:r>
              <a:rPr lang="en-US" sz="2400" b="1" dirty="0" err="1"/>
              <a:t>điện</a:t>
            </a:r>
            <a:r>
              <a:rPr lang="en-US" sz="2400" b="1" dirty="0"/>
              <a:t> </a:t>
            </a:r>
            <a:r>
              <a:rPr lang="en-US" sz="2400" b="1" dirty="0" err="1"/>
              <a:t>thoại</a:t>
            </a:r>
            <a:r>
              <a:rPr lang="en-US" sz="2400" b="1" dirty="0"/>
              <a:t> </a:t>
            </a:r>
            <a:endParaRPr lang="en-US" sz="2400" dirty="0"/>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r>
              <a:rPr lang="en-US" sz="1800" dirty="0" err="1"/>
              <a:t>Biểu</a:t>
            </a:r>
            <a:r>
              <a:rPr lang="en-US" sz="1800" dirty="0"/>
              <a:t> </a:t>
            </a:r>
            <a:r>
              <a:rPr lang="en-US" sz="1800" dirty="0" err="1"/>
              <a:t>đồ</a:t>
            </a:r>
            <a:r>
              <a:rPr lang="en-US" sz="1800" dirty="0"/>
              <a:t> </a:t>
            </a:r>
            <a:r>
              <a:rPr lang="en-US" sz="1800" dirty="0" err="1"/>
              <a:t>Độ</a:t>
            </a:r>
            <a:r>
              <a:rPr lang="en-US" sz="1800" dirty="0"/>
              <a:t> </a:t>
            </a:r>
            <a:r>
              <a:rPr lang="en-US" sz="1800" dirty="0" err="1"/>
              <a:t>ẩm</a:t>
            </a:r>
            <a:r>
              <a:rPr lang="en-US" sz="1800" dirty="0"/>
              <a:t> </a:t>
            </a:r>
          </a:p>
          <a:p>
            <a:pPr marL="0" indent="0">
              <a:buNone/>
            </a:pPr>
            <a:endParaRPr lang="en-US" sz="1400" dirty="0"/>
          </a:p>
        </p:txBody>
      </p:sp>
      <p:pic>
        <p:nvPicPr>
          <p:cNvPr id="5" name="Picture 4">
            <a:extLst>
              <a:ext uri="{FF2B5EF4-FFF2-40B4-BE49-F238E27FC236}">
                <a16:creationId xmlns:a16="http://schemas.microsoft.com/office/drawing/2014/main" id="{A872C9BB-2FFF-AC0C-0715-91101C7837BE}"/>
              </a:ext>
            </a:extLst>
          </p:cNvPr>
          <p:cNvPicPr>
            <a:picLocks noChangeAspect="1"/>
          </p:cNvPicPr>
          <p:nvPr/>
        </p:nvPicPr>
        <p:blipFill>
          <a:blip r:embed="rId2"/>
          <a:stretch>
            <a:fillRect/>
          </a:stretch>
        </p:blipFill>
        <p:spPr>
          <a:xfrm>
            <a:off x="2835056" y="949234"/>
            <a:ext cx="2521804" cy="5354264"/>
          </a:xfrm>
          <a:prstGeom prst="rect">
            <a:avLst/>
          </a:prstGeom>
        </p:spPr>
      </p:pic>
      <p:pic>
        <p:nvPicPr>
          <p:cNvPr id="8" name="Picture 7">
            <a:extLst>
              <a:ext uri="{FF2B5EF4-FFF2-40B4-BE49-F238E27FC236}">
                <a16:creationId xmlns:a16="http://schemas.microsoft.com/office/drawing/2014/main" id="{10763028-803A-9D7A-31AD-EBC8A48CE571}"/>
              </a:ext>
            </a:extLst>
          </p:cNvPr>
          <p:cNvPicPr>
            <a:picLocks noChangeAspect="1"/>
          </p:cNvPicPr>
          <p:nvPr/>
        </p:nvPicPr>
        <p:blipFill>
          <a:blip r:embed="rId3"/>
          <a:stretch>
            <a:fillRect/>
          </a:stretch>
        </p:blipFill>
        <p:spPr>
          <a:xfrm>
            <a:off x="5782338" y="949234"/>
            <a:ext cx="2482873" cy="5354264"/>
          </a:xfrm>
          <a:prstGeom prst="rect">
            <a:avLst/>
          </a:prstGeom>
        </p:spPr>
      </p:pic>
      <p:pic>
        <p:nvPicPr>
          <p:cNvPr id="4" name="Picture 2" descr="Linh Kiện Điện Tử, Module, Công Cụ, Kit phát triển, Cảm biến,Sản phẩm công  nghệ">
            <a:extLst>
              <a:ext uri="{FF2B5EF4-FFF2-40B4-BE49-F238E27FC236}">
                <a16:creationId xmlns:a16="http://schemas.microsoft.com/office/drawing/2014/main" id="{E8C877D5-16CF-6805-0EDF-19BCA11623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582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5. </a:t>
            </a:r>
            <a:r>
              <a:rPr lang="en-US" sz="2400" b="1" dirty="0" err="1"/>
              <a:t>Các</a:t>
            </a:r>
            <a:r>
              <a:rPr lang="en-US" sz="2400" b="1" dirty="0"/>
              <a:t> </a:t>
            </a:r>
            <a:r>
              <a:rPr lang="en-US" sz="2400" b="1" dirty="0" err="1"/>
              <a:t>chức</a:t>
            </a:r>
            <a:r>
              <a:rPr lang="en-US" sz="2400" b="1" dirty="0"/>
              <a:t> </a:t>
            </a:r>
            <a:r>
              <a:rPr lang="en-US" sz="2400" b="1" dirty="0" err="1"/>
              <a:t>năng</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nút</a:t>
            </a:r>
            <a:r>
              <a:rPr lang="en-US" sz="2400" b="1" dirty="0"/>
              <a:t> </a:t>
            </a:r>
            <a:r>
              <a:rPr lang="en-US" sz="2400" b="1" dirty="0" err="1"/>
              <a:t>nhấn</a:t>
            </a:r>
            <a:r>
              <a:rPr lang="en-US" sz="2400" b="1" dirty="0"/>
              <a:t> SET, UP, DOWN </a:t>
            </a:r>
            <a:r>
              <a:rPr lang="en-US" sz="2400" b="1" dirty="0" err="1"/>
              <a:t>và</a:t>
            </a:r>
            <a:r>
              <a:rPr lang="en-US" sz="2400" b="1" dirty="0"/>
              <a:t> </a:t>
            </a:r>
            <a:r>
              <a:rPr lang="en-US" sz="2400" b="1" dirty="0" err="1"/>
              <a:t>nút</a:t>
            </a:r>
            <a:r>
              <a:rPr lang="en-US" sz="2400" b="1" dirty="0"/>
              <a:t> </a:t>
            </a:r>
            <a:r>
              <a:rPr lang="en-US" sz="2400" b="1" dirty="0" err="1"/>
              <a:t>trên</a:t>
            </a:r>
            <a:r>
              <a:rPr lang="en-US" sz="2400" b="1" dirty="0"/>
              <a:t> </a:t>
            </a:r>
            <a:r>
              <a:rPr lang="en-US" sz="2400" b="1" dirty="0" err="1"/>
              <a:t>phần</a:t>
            </a:r>
            <a:r>
              <a:rPr lang="en-US" sz="2400" b="1" dirty="0"/>
              <a:t> </a:t>
            </a:r>
            <a:r>
              <a:rPr lang="en-US" sz="2400" b="1" dirty="0" err="1"/>
              <a:t>mềm</a:t>
            </a:r>
            <a:r>
              <a:rPr lang="en-US" sz="2400" b="1" dirty="0"/>
              <a:t> BLYNK</a:t>
            </a:r>
          </a:p>
        </p:txBody>
      </p:sp>
      <p:sp>
        <p:nvSpPr>
          <p:cNvPr id="3" name="Content Placeholder 2">
            <a:extLst>
              <a:ext uri="{FF2B5EF4-FFF2-40B4-BE49-F238E27FC236}">
                <a16:creationId xmlns:a16="http://schemas.microsoft.com/office/drawing/2014/main" id="{8688F755-5518-0E6C-5FE6-D57941256212}"/>
              </a:ext>
            </a:extLst>
          </p:cNvPr>
          <p:cNvSpPr>
            <a:spLocks noGrp="1"/>
          </p:cNvSpPr>
          <p:nvPr>
            <p:ph idx="1"/>
          </p:nvPr>
        </p:nvSpPr>
        <p:spPr>
          <a:xfrm>
            <a:off x="838200" y="949234"/>
            <a:ext cx="10515600" cy="5227729"/>
          </a:xfrm>
        </p:spPr>
        <p:txBody>
          <a:bodyPr>
            <a:normAutofit/>
          </a:bodyPr>
          <a:lstStyle/>
          <a:p>
            <a:pPr marL="0" indent="0">
              <a:lnSpc>
                <a:spcPct val="100000"/>
              </a:lnSpc>
              <a:buNone/>
            </a:pPr>
            <a:r>
              <a:rPr lang="en-US" sz="1800" dirty="0"/>
              <a:t>5.1 </a:t>
            </a:r>
            <a:r>
              <a:rPr lang="en-US" sz="1800" dirty="0" err="1"/>
              <a:t>Nhấn</a:t>
            </a:r>
            <a:r>
              <a:rPr lang="en-US" sz="1800" dirty="0"/>
              <a:t> </a:t>
            </a:r>
            <a:r>
              <a:rPr lang="en-US" sz="1800" dirty="0" err="1"/>
              <a:t>giữ</a:t>
            </a:r>
            <a:r>
              <a:rPr lang="en-US" sz="1800" dirty="0"/>
              <a:t> 3s </a:t>
            </a:r>
            <a:r>
              <a:rPr lang="en-US" sz="1800" dirty="0" err="1"/>
              <a:t>nút</a:t>
            </a:r>
            <a:r>
              <a:rPr lang="en-US" sz="1800" dirty="0"/>
              <a:t> SET </a:t>
            </a:r>
            <a:r>
              <a:rPr lang="en-US" sz="1800" dirty="0" err="1"/>
              <a:t>để</a:t>
            </a:r>
            <a:r>
              <a:rPr lang="en-US" sz="1800" dirty="0"/>
              <a:t> </a:t>
            </a:r>
            <a:r>
              <a:rPr lang="en-US" sz="1800" dirty="0" err="1"/>
              <a:t>vào</a:t>
            </a:r>
            <a:r>
              <a:rPr lang="en-US" sz="1800" dirty="0"/>
              <a:t> </a:t>
            </a:r>
            <a:r>
              <a:rPr lang="en-US" sz="1800" dirty="0" err="1"/>
              <a:t>chế</a:t>
            </a:r>
            <a:r>
              <a:rPr lang="en-US" sz="1800" dirty="0"/>
              <a:t> </a:t>
            </a:r>
            <a:r>
              <a:rPr lang="en-US" sz="1800" dirty="0" err="1"/>
              <a:t>độ</a:t>
            </a:r>
            <a:r>
              <a:rPr lang="en-US" sz="1800" dirty="0"/>
              <a:t> </a:t>
            </a:r>
            <a:r>
              <a:rPr lang="en-US" sz="1800" dirty="0" err="1"/>
              <a:t>wifi</a:t>
            </a:r>
            <a:r>
              <a:rPr lang="en-US" sz="1800" dirty="0"/>
              <a:t> AP ( module ESP32 </a:t>
            </a:r>
            <a:r>
              <a:rPr lang="en-US" sz="1800" dirty="0" err="1"/>
              <a:t>sẽ</a:t>
            </a:r>
            <a:r>
              <a:rPr lang="en-US" sz="1800" dirty="0"/>
              <a:t> </a:t>
            </a:r>
            <a:r>
              <a:rPr lang="en-US" sz="1800" dirty="0" err="1"/>
              <a:t>phát</a:t>
            </a:r>
            <a:r>
              <a:rPr lang="en-US" sz="1800" dirty="0"/>
              <a:t> </a:t>
            </a:r>
            <a:r>
              <a:rPr lang="en-US" sz="1800" dirty="0" err="1"/>
              <a:t>ra</a:t>
            </a:r>
            <a:r>
              <a:rPr lang="en-US" sz="1800" dirty="0"/>
              <a:t> </a:t>
            </a:r>
            <a:r>
              <a:rPr lang="en-US" sz="1800" dirty="0" err="1"/>
              <a:t>wifi</a:t>
            </a:r>
            <a:r>
              <a:rPr lang="en-US" sz="1800" dirty="0"/>
              <a:t> </a:t>
            </a:r>
            <a:r>
              <a:rPr lang="en-US" sz="1800" dirty="0" err="1"/>
              <a:t>có</a:t>
            </a:r>
            <a:r>
              <a:rPr lang="en-US" sz="1800" dirty="0"/>
              <a:t> </a:t>
            </a:r>
            <a:r>
              <a:rPr lang="en-US" sz="1800" dirty="0" err="1"/>
              <a:t>tên</a:t>
            </a:r>
            <a:r>
              <a:rPr lang="en-US" sz="1800" dirty="0"/>
              <a:t> “ESP32_IOT”), </a:t>
            </a:r>
            <a:r>
              <a:rPr lang="en-US" sz="1800" dirty="0" err="1"/>
              <a:t>người</a:t>
            </a:r>
            <a:r>
              <a:rPr lang="en-US" sz="1800" dirty="0"/>
              <a:t> </a:t>
            </a:r>
            <a:r>
              <a:rPr lang="en-US" sz="1800" dirty="0" err="1"/>
              <a:t>dùng</a:t>
            </a:r>
            <a:r>
              <a:rPr lang="en-US" sz="1800" dirty="0"/>
              <a:t> </a:t>
            </a:r>
            <a:r>
              <a:rPr lang="en-US" sz="1800" dirty="0" err="1"/>
              <a:t>sẽ</a:t>
            </a:r>
            <a:r>
              <a:rPr lang="en-US" sz="1800" dirty="0"/>
              <a:t> </a:t>
            </a:r>
            <a:r>
              <a:rPr lang="en-US" sz="1800" dirty="0" err="1"/>
              <a:t>kết</a:t>
            </a:r>
            <a:r>
              <a:rPr lang="en-US" sz="1800" dirty="0"/>
              <a:t> </a:t>
            </a:r>
            <a:r>
              <a:rPr lang="en-US" sz="1800" dirty="0" err="1"/>
              <a:t>nối</a:t>
            </a:r>
            <a:r>
              <a:rPr lang="en-US" sz="1800" dirty="0"/>
              <a:t> </a:t>
            </a:r>
            <a:r>
              <a:rPr lang="en-US" sz="1800" dirty="0" err="1"/>
              <a:t>vào</a:t>
            </a:r>
            <a:r>
              <a:rPr lang="en-US" sz="1800" dirty="0"/>
              <a:t> </a:t>
            </a:r>
            <a:r>
              <a:rPr lang="en-US" sz="1800" dirty="0" err="1"/>
              <a:t>wifi</a:t>
            </a:r>
            <a:r>
              <a:rPr lang="en-US" sz="1800" dirty="0"/>
              <a:t> </a:t>
            </a:r>
            <a:r>
              <a:rPr lang="en-US" sz="1800" dirty="0" err="1"/>
              <a:t>đấy</a:t>
            </a:r>
            <a:r>
              <a:rPr lang="en-US" sz="1800" dirty="0"/>
              <a:t>, </a:t>
            </a:r>
            <a:r>
              <a:rPr lang="en-US" sz="1800" dirty="0" err="1"/>
              <a:t>mở</a:t>
            </a:r>
            <a:r>
              <a:rPr lang="en-US" sz="1800" dirty="0"/>
              <a:t> </a:t>
            </a:r>
            <a:r>
              <a:rPr lang="en-US" sz="1800" dirty="0" err="1"/>
              <a:t>trình</a:t>
            </a:r>
            <a:r>
              <a:rPr lang="en-US" sz="1800" dirty="0"/>
              <a:t> </a:t>
            </a:r>
            <a:r>
              <a:rPr lang="en-US" sz="1800" dirty="0" err="1"/>
              <a:t>duyệt</a:t>
            </a:r>
            <a:r>
              <a:rPr lang="en-US" sz="1800" dirty="0"/>
              <a:t> web </a:t>
            </a:r>
            <a:r>
              <a:rPr lang="en-US" sz="1800" dirty="0" err="1"/>
              <a:t>sau</a:t>
            </a:r>
            <a:r>
              <a:rPr lang="en-US" sz="1800" dirty="0"/>
              <a:t> </a:t>
            </a:r>
            <a:r>
              <a:rPr lang="en-US" sz="1800" dirty="0" err="1"/>
              <a:t>đó</a:t>
            </a:r>
            <a:r>
              <a:rPr lang="en-US" sz="1800" dirty="0"/>
              <a:t> </a:t>
            </a:r>
            <a:r>
              <a:rPr lang="en-US" sz="1800" dirty="0" err="1"/>
              <a:t>truy</a:t>
            </a:r>
            <a:r>
              <a:rPr lang="en-US" sz="1800" dirty="0"/>
              <a:t> </a:t>
            </a:r>
            <a:r>
              <a:rPr lang="en-US" sz="1800" dirty="0" err="1"/>
              <a:t>cập</a:t>
            </a:r>
            <a:r>
              <a:rPr lang="en-US" sz="1800" dirty="0"/>
              <a:t> </a:t>
            </a:r>
            <a:r>
              <a:rPr lang="en-US" sz="1800" dirty="0" err="1"/>
              <a:t>vào</a:t>
            </a:r>
            <a:r>
              <a:rPr lang="en-US" sz="1800" dirty="0"/>
              <a:t> </a:t>
            </a:r>
            <a:r>
              <a:rPr lang="en-US" sz="1800" dirty="0" err="1"/>
              <a:t>địa</a:t>
            </a:r>
            <a:r>
              <a:rPr lang="en-US" sz="1800" dirty="0"/>
              <a:t> </a:t>
            </a:r>
            <a:r>
              <a:rPr lang="en-US" sz="1800" dirty="0" err="1"/>
              <a:t>chỉ</a:t>
            </a:r>
            <a:r>
              <a:rPr lang="en-US" sz="1800" dirty="0"/>
              <a:t> IP: 192.168.4.1, </a:t>
            </a:r>
            <a:r>
              <a:rPr lang="en-US" sz="1800" dirty="0" err="1"/>
              <a:t>tiến</a:t>
            </a:r>
            <a:r>
              <a:rPr lang="en-US" sz="1800" dirty="0"/>
              <a:t> </a:t>
            </a:r>
            <a:r>
              <a:rPr lang="en-US" sz="1800" dirty="0" err="1"/>
              <a:t>hành</a:t>
            </a:r>
            <a:r>
              <a:rPr lang="en-US" sz="1800" dirty="0"/>
              <a:t> </a:t>
            </a:r>
            <a:r>
              <a:rPr lang="en-US" sz="1800" dirty="0" err="1"/>
              <a:t>cấu</a:t>
            </a:r>
            <a:r>
              <a:rPr lang="en-US" sz="1800" dirty="0"/>
              <a:t> </a:t>
            </a:r>
            <a:r>
              <a:rPr lang="en-US" sz="1800" dirty="0" err="1"/>
              <a:t>hình</a:t>
            </a:r>
            <a:r>
              <a:rPr lang="en-US" sz="1800" dirty="0"/>
              <a:t> </a:t>
            </a:r>
            <a:r>
              <a:rPr lang="en-US" sz="1800" dirty="0" err="1"/>
              <a:t>các</a:t>
            </a:r>
            <a:r>
              <a:rPr lang="en-US" sz="1800" dirty="0"/>
              <a:t> </a:t>
            </a:r>
            <a:r>
              <a:rPr lang="en-US" sz="1800" dirty="0" err="1"/>
              <a:t>thông</a:t>
            </a:r>
            <a:r>
              <a:rPr lang="en-US" sz="1800" dirty="0"/>
              <a:t> </a:t>
            </a:r>
            <a:r>
              <a:rPr lang="en-US" sz="1800" dirty="0" err="1"/>
              <a:t>số</a:t>
            </a:r>
            <a:r>
              <a:rPr lang="en-US" sz="1800" dirty="0"/>
              <a:t> : </a:t>
            </a:r>
          </a:p>
          <a:p>
            <a:pPr>
              <a:lnSpc>
                <a:spcPct val="100000"/>
              </a:lnSpc>
            </a:pPr>
            <a:r>
              <a:rPr lang="en-US" sz="1800" dirty="0" err="1"/>
              <a:t>Tên</a:t>
            </a:r>
            <a:r>
              <a:rPr lang="en-US" sz="1800" dirty="0"/>
              <a:t> </a:t>
            </a:r>
            <a:r>
              <a:rPr lang="en-US" sz="1800" dirty="0" err="1"/>
              <a:t>Wifi</a:t>
            </a:r>
            <a:endParaRPr lang="en-US" sz="1800" dirty="0"/>
          </a:p>
          <a:p>
            <a:pPr>
              <a:lnSpc>
                <a:spcPct val="100000"/>
              </a:lnSpc>
            </a:pPr>
            <a:r>
              <a:rPr lang="en-US" sz="1800" dirty="0" err="1"/>
              <a:t>Mật</a:t>
            </a:r>
            <a:r>
              <a:rPr lang="en-US" sz="1800" dirty="0"/>
              <a:t> </a:t>
            </a:r>
            <a:r>
              <a:rPr lang="en-US" sz="1800" dirty="0" err="1"/>
              <a:t>khẩu</a:t>
            </a:r>
            <a:r>
              <a:rPr lang="en-US" sz="1800" dirty="0"/>
              <a:t> </a:t>
            </a:r>
            <a:r>
              <a:rPr lang="en-US" sz="1800" dirty="0" err="1"/>
              <a:t>Wifi</a:t>
            </a:r>
            <a:r>
              <a:rPr lang="en-US" sz="1800" dirty="0"/>
              <a:t> </a:t>
            </a:r>
          </a:p>
          <a:p>
            <a:pPr>
              <a:lnSpc>
                <a:spcPct val="100000"/>
              </a:lnSpc>
            </a:pPr>
            <a:r>
              <a:rPr lang="en-US" sz="1800" dirty="0" err="1"/>
              <a:t>Tocken</a:t>
            </a:r>
            <a:r>
              <a:rPr lang="en-US" sz="1800" dirty="0"/>
              <a:t> Blynk ( </a:t>
            </a:r>
            <a:r>
              <a:rPr lang="en-US" sz="1800" dirty="0" err="1"/>
              <a:t>chúng</a:t>
            </a:r>
            <a:r>
              <a:rPr lang="en-US" sz="1800" dirty="0"/>
              <a:t> ta </a:t>
            </a:r>
            <a:r>
              <a:rPr lang="en-US" sz="1800" dirty="0" err="1"/>
              <a:t>đã</a:t>
            </a:r>
            <a:r>
              <a:rPr lang="en-US" sz="1800" dirty="0"/>
              <a:t> </a:t>
            </a:r>
            <a:r>
              <a:rPr lang="en-US" sz="1800" dirty="0" err="1"/>
              <a:t>tạo</a:t>
            </a:r>
            <a:r>
              <a:rPr lang="en-US" sz="1800" dirty="0"/>
              <a:t> </a:t>
            </a:r>
            <a:r>
              <a:rPr lang="en-US" sz="1800" dirty="0" err="1"/>
              <a:t>ra</a:t>
            </a:r>
            <a:r>
              <a:rPr lang="en-US" sz="1800" dirty="0"/>
              <a:t> </a:t>
            </a:r>
            <a:r>
              <a:rPr lang="en-US" sz="1800" dirty="0" err="1"/>
              <a:t>trước</a:t>
            </a:r>
            <a:r>
              <a:rPr lang="en-US" sz="1800" dirty="0"/>
              <a:t> </a:t>
            </a:r>
            <a:r>
              <a:rPr lang="en-US" sz="1800" dirty="0" err="1"/>
              <a:t>đó</a:t>
            </a:r>
            <a:r>
              <a:rPr lang="en-US" sz="1800" dirty="0"/>
              <a:t>)</a:t>
            </a:r>
          </a:p>
          <a:p>
            <a:pPr>
              <a:lnSpc>
                <a:spcPct val="100000"/>
              </a:lnSpc>
            </a:pPr>
            <a:r>
              <a:rPr lang="en-US" sz="1800" dirty="0" err="1"/>
              <a:t>Ngưỡng</a:t>
            </a:r>
            <a:r>
              <a:rPr lang="en-US" sz="1800" dirty="0"/>
              <a:t> </a:t>
            </a:r>
            <a:r>
              <a:rPr lang="en-US" sz="1800" dirty="0" err="1"/>
              <a:t>nhiệt</a:t>
            </a:r>
            <a:r>
              <a:rPr lang="en-US" sz="1800" dirty="0"/>
              <a:t> </a:t>
            </a:r>
            <a:r>
              <a:rPr lang="en-US" sz="1800" dirty="0" err="1"/>
              <a:t>độ</a:t>
            </a:r>
            <a:r>
              <a:rPr lang="en-US" sz="1800" dirty="0"/>
              <a:t> </a:t>
            </a:r>
            <a:r>
              <a:rPr lang="en-US" sz="1800" dirty="0" err="1"/>
              <a:t>môi</a:t>
            </a:r>
            <a:r>
              <a:rPr lang="en-US" sz="1800" dirty="0"/>
              <a:t> </a:t>
            </a:r>
            <a:r>
              <a:rPr lang="en-US" sz="1800" dirty="0" err="1"/>
              <a:t>trường</a:t>
            </a:r>
            <a:r>
              <a:rPr lang="en-US" sz="1800" dirty="0"/>
              <a:t> </a:t>
            </a:r>
          </a:p>
          <a:p>
            <a:pPr>
              <a:lnSpc>
                <a:spcPct val="100000"/>
              </a:lnSpc>
            </a:pPr>
            <a:r>
              <a:rPr lang="en-US" sz="1800" dirty="0" err="1"/>
              <a:t>Ngưỡng</a:t>
            </a:r>
            <a:r>
              <a:rPr lang="en-US" sz="1800" dirty="0"/>
              <a:t> </a:t>
            </a:r>
            <a:r>
              <a:rPr lang="en-US" sz="1800" dirty="0" err="1"/>
              <a:t>độ</a:t>
            </a:r>
            <a:r>
              <a:rPr lang="en-US" sz="1800" dirty="0"/>
              <a:t> </a:t>
            </a:r>
            <a:r>
              <a:rPr lang="en-US" sz="1800" dirty="0" err="1"/>
              <a:t>ẩm</a:t>
            </a:r>
            <a:r>
              <a:rPr lang="en-US" sz="1800" dirty="0"/>
              <a:t> </a:t>
            </a:r>
            <a:r>
              <a:rPr lang="en-US" sz="1800" dirty="0" err="1"/>
              <a:t>không</a:t>
            </a:r>
            <a:r>
              <a:rPr lang="en-US" sz="1800" dirty="0"/>
              <a:t> </a:t>
            </a:r>
            <a:r>
              <a:rPr lang="en-US" sz="1800" dirty="0" err="1"/>
              <a:t>khí</a:t>
            </a:r>
            <a:endParaRPr lang="en-US" sz="1800" dirty="0"/>
          </a:p>
          <a:p>
            <a:pPr>
              <a:lnSpc>
                <a:spcPct val="100000"/>
              </a:lnSpc>
            </a:pPr>
            <a:r>
              <a:rPr lang="en-US" sz="1800" dirty="0" err="1"/>
              <a:t>Ngưỡng</a:t>
            </a:r>
            <a:r>
              <a:rPr lang="en-US" sz="1800" dirty="0"/>
              <a:t> </a:t>
            </a:r>
            <a:r>
              <a:rPr lang="en-US" sz="1800" dirty="0" err="1"/>
              <a:t>cảm</a:t>
            </a:r>
            <a:r>
              <a:rPr lang="en-US" sz="1800" dirty="0"/>
              <a:t> </a:t>
            </a:r>
            <a:r>
              <a:rPr lang="en-US" sz="1800" dirty="0" err="1"/>
              <a:t>biến</a:t>
            </a:r>
            <a:r>
              <a:rPr lang="en-US" sz="1800" dirty="0"/>
              <a:t> </a:t>
            </a:r>
            <a:r>
              <a:rPr lang="en-US" sz="1800" dirty="0" err="1"/>
              <a:t>bụi</a:t>
            </a:r>
            <a:r>
              <a:rPr lang="en-US" sz="1800" dirty="0"/>
              <a:t>. </a:t>
            </a:r>
          </a:p>
        </p:txBody>
      </p:sp>
      <p:pic>
        <p:nvPicPr>
          <p:cNvPr id="7" name="Picture 6">
            <a:extLst>
              <a:ext uri="{FF2B5EF4-FFF2-40B4-BE49-F238E27FC236}">
                <a16:creationId xmlns:a16="http://schemas.microsoft.com/office/drawing/2014/main" id="{2BC9B92E-FEC4-784F-12F9-14892068E470}"/>
              </a:ext>
            </a:extLst>
          </p:cNvPr>
          <p:cNvPicPr>
            <a:picLocks noChangeAspect="1"/>
          </p:cNvPicPr>
          <p:nvPr/>
        </p:nvPicPr>
        <p:blipFill>
          <a:blip r:embed="rId2"/>
          <a:stretch>
            <a:fillRect/>
          </a:stretch>
        </p:blipFill>
        <p:spPr>
          <a:xfrm>
            <a:off x="5864264" y="1835928"/>
            <a:ext cx="2023036" cy="4498991"/>
          </a:xfrm>
          <a:prstGeom prst="rect">
            <a:avLst/>
          </a:prstGeom>
        </p:spPr>
      </p:pic>
      <p:pic>
        <p:nvPicPr>
          <p:cNvPr id="4" name="Picture 3">
            <a:extLst>
              <a:ext uri="{FF2B5EF4-FFF2-40B4-BE49-F238E27FC236}">
                <a16:creationId xmlns:a16="http://schemas.microsoft.com/office/drawing/2014/main" id="{F9994078-92C8-9ECF-2F1D-F9CE78A0DC0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782" b="89883" l="7837" r="89969">
                        <a14:foregroundMark x1="12539" y1="13619" x2="83072" y2="13619"/>
                        <a14:foregroundMark x1="82759" y1="17510" x2="25392" y2="17510"/>
                        <a14:foregroundMark x1="68339" y1="10117" x2="19749" y2="9728"/>
                        <a14:foregroundMark x1="11599" y1="10117" x2="9718" y2="35798"/>
                        <a14:foregroundMark x1="9091" y1="10117" x2="9718" y2="24514"/>
                        <a14:foregroundMark x1="9718" y1="14397" x2="12539" y2="23346"/>
                        <a14:foregroundMark x1="14107" y1="16342" x2="26332" y2="18677"/>
                        <a14:foregroundMark x1="8150" y1="9728" x2="8150" y2="15953"/>
                        <a14:foregroundMark x1="73981" y1="9728" x2="87774" y2="25681"/>
                        <a14:foregroundMark x1="86520" y1="11284" x2="87774" y2="26459"/>
                        <a14:foregroundMark x1="88715" y1="10506" x2="89655" y2="24514"/>
                        <a14:foregroundMark x1="38558" y1="23346" x2="48903" y2="15953"/>
                        <a14:foregroundMark x1="57994" y1="17121" x2="51097" y2="31518"/>
                        <a14:foregroundMark x1="88715" y1="84436" x2="72727" y2="83658"/>
                        <a14:foregroundMark x1="73981" y1="87938" x2="86834" y2="83268"/>
                        <a14:foregroundMark x1="88715" y1="80545" x2="89028" y2="90272"/>
                        <a14:foregroundMark x1="81818" y1="84436" x2="67085" y2="80545"/>
                        <a14:foregroundMark x1="26646" y1="83658" x2="18182" y2="83658"/>
                        <a14:foregroundMark x1="9718" y1="77821" x2="20063" y2="86381"/>
                        <a14:foregroundMark x1="29154" y1="81712" x2="17555" y2="87549"/>
                        <a14:foregroundMark x1="9404" y1="80545" x2="10345" y2="88716"/>
                        <a14:foregroundMark x1="7837" y1="83658" x2="8150" y2="90661"/>
                        <a14:foregroundMark x1="21944" y1="89494" x2="24451" y2="89105"/>
                        <a14:foregroundMark x1="14734" y1="8560" x2="22884" y2="8560"/>
                        <a14:foregroundMark x1="15047" y1="22179" x2="34796" y2="17510"/>
                        <a14:foregroundMark x1="43887" y1="24125" x2="52038" y2="19066"/>
                        <a14:foregroundMark x1="55486" y1="25681" x2="63323" y2="19066"/>
                        <a14:foregroundMark x1="8464" y1="7782" x2="15361" y2="8560"/>
                      </a14:backgroundRemoval>
                    </a14:imgEffect>
                  </a14:imgLayer>
                </a14:imgProps>
              </a:ext>
            </a:extLst>
          </a:blip>
          <a:stretch>
            <a:fillRect/>
          </a:stretch>
        </p:blipFill>
        <p:spPr>
          <a:xfrm>
            <a:off x="1468078" y="4598140"/>
            <a:ext cx="2023036" cy="1629844"/>
          </a:xfrm>
          <a:prstGeom prst="rect">
            <a:avLst/>
          </a:prstGeom>
        </p:spPr>
      </p:pic>
      <p:pic>
        <p:nvPicPr>
          <p:cNvPr id="8" name="Picture 7">
            <a:extLst>
              <a:ext uri="{FF2B5EF4-FFF2-40B4-BE49-F238E27FC236}">
                <a16:creationId xmlns:a16="http://schemas.microsoft.com/office/drawing/2014/main" id="{8987EEBF-659B-C56A-70DB-C699843567FC}"/>
              </a:ext>
            </a:extLst>
          </p:cNvPr>
          <p:cNvPicPr>
            <a:picLocks noChangeAspect="1"/>
          </p:cNvPicPr>
          <p:nvPr/>
        </p:nvPicPr>
        <p:blipFill>
          <a:blip r:embed="rId5"/>
          <a:stretch>
            <a:fillRect/>
          </a:stretch>
        </p:blipFill>
        <p:spPr>
          <a:xfrm>
            <a:off x="1664729" y="4968377"/>
            <a:ext cx="1575492" cy="871147"/>
          </a:xfrm>
          <a:prstGeom prst="rect">
            <a:avLst/>
          </a:prstGeom>
        </p:spPr>
      </p:pic>
      <p:pic>
        <p:nvPicPr>
          <p:cNvPr id="11" name="Picture 10">
            <a:extLst>
              <a:ext uri="{FF2B5EF4-FFF2-40B4-BE49-F238E27FC236}">
                <a16:creationId xmlns:a16="http://schemas.microsoft.com/office/drawing/2014/main" id="{C2DF0B3A-CA91-294B-DFEF-77EABC4FF6B7}"/>
              </a:ext>
            </a:extLst>
          </p:cNvPr>
          <p:cNvPicPr>
            <a:picLocks noChangeAspect="1"/>
          </p:cNvPicPr>
          <p:nvPr/>
        </p:nvPicPr>
        <p:blipFill>
          <a:blip r:embed="rId6"/>
          <a:stretch>
            <a:fillRect/>
          </a:stretch>
        </p:blipFill>
        <p:spPr>
          <a:xfrm>
            <a:off x="8517178" y="1835928"/>
            <a:ext cx="2231002" cy="4656947"/>
          </a:xfrm>
          <a:prstGeom prst="rect">
            <a:avLst/>
          </a:prstGeom>
        </p:spPr>
      </p:pic>
      <p:pic>
        <p:nvPicPr>
          <p:cNvPr id="5" name="Picture 2" descr="Linh Kiện Điện Tử, Module, Công Cụ, Kit phát triển, Cảm biến,Sản phẩm công  nghệ">
            <a:extLst>
              <a:ext uri="{FF2B5EF4-FFF2-40B4-BE49-F238E27FC236}">
                <a16:creationId xmlns:a16="http://schemas.microsoft.com/office/drawing/2014/main" id="{6DF40B7A-10E1-91D7-EE17-407837048C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135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841DF2-2238-C224-D857-9748E92C1E85}"/>
              </a:ext>
            </a:extLst>
          </p:cNvPr>
          <p:cNvSpPr>
            <a:spLocks noGrp="1"/>
          </p:cNvSpPr>
          <p:nvPr>
            <p:ph type="title"/>
          </p:nvPr>
        </p:nvSpPr>
        <p:spPr>
          <a:xfrm>
            <a:off x="838200" y="365125"/>
            <a:ext cx="10515600" cy="584109"/>
          </a:xfrm>
        </p:spPr>
        <p:txBody>
          <a:bodyPr>
            <a:normAutofit/>
          </a:bodyPr>
          <a:lstStyle/>
          <a:p>
            <a:r>
              <a:rPr lang="en-US" sz="2400" b="1" dirty="0"/>
              <a:t>5. </a:t>
            </a:r>
            <a:r>
              <a:rPr lang="en-US" sz="2400" b="1" dirty="0" err="1"/>
              <a:t>Các</a:t>
            </a:r>
            <a:r>
              <a:rPr lang="en-US" sz="2400" b="1" dirty="0"/>
              <a:t> </a:t>
            </a:r>
            <a:r>
              <a:rPr lang="en-US" sz="2400" b="1" dirty="0" err="1"/>
              <a:t>chức</a:t>
            </a:r>
            <a:r>
              <a:rPr lang="en-US" sz="2400" b="1" dirty="0"/>
              <a:t> </a:t>
            </a:r>
            <a:r>
              <a:rPr lang="en-US" sz="2400" b="1" dirty="0" err="1"/>
              <a:t>năng</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nút</a:t>
            </a:r>
            <a:r>
              <a:rPr lang="en-US" sz="2400" b="1" dirty="0"/>
              <a:t> </a:t>
            </a:r>
            <a:r>
              <a:rPr lang="en-US" sz="2400" b="1" dirty="0" err="1"/>
              <a:t>nhấn</a:t>
            </a:r>
            <a:r>
              <a:rPr lang="en-US" sz="2400" b="1" dirty="0"/>
              <a:t> SET, UP, DOWN </a:t>
            </a:r>
            <a:r>
              <a:rPr lang="en-US" sz="2400" b="1" dirty="0" err="1"/>
              <a:t>và</a:t>
            </a:r>
            <a:r>
              <a:rPr lang="en-US" sz="2400" b="1" dirty="0"/>
              <a:t> </a:t>
            </a:r>
            <a:r>
              <a:rPr lang="en-US" sz="2400" b="1" dirty="0" err="1"/>
              <a:t>nút</a:t>
            </a:r>
            <a:r>
              <a:rPr lang="en-US" sz="2400" b="1" dirty="0"/>
              <a:t> </a:t>
            </a:r>
            <a:r>
              <a:rPr lang="en-US" sz="2400" b="1" dirty="0" err="1"/>
              <a:t>trên</a:t>
            </a:r>
            <a:r>
              <a:rPr lang="en-US" sz="2400" b="1" dirty="0"/>
              <a:t> </a:t>
            </a:r>
            <a:r>
              <a:rPr lang="en-US" sz="2400" b="1" dirty="0" err="1"/>
              <a:t>phần</a:t>
            </a:r>
            <a:r>
              <a:rPr lang="en-US" sz="2400" b="1" dirty="0"/>
              <a:t> </a:t>
            </a:r>
            <a:r>
              <a:rPr lang="en-US" sz="2400" b="1" dirty="0" err="1"/>
              <a:t>mềm</a:t>
            </a:r>
            <a:r>
              <a:rPr lang="en-US" sz="2400" b="1" dirty="0"/>
              <a:t> BLYNK</a:t>
            </a:r>
            <a:endParaRPr lang="en-US" sz="2400" dirty="0">
              <a:latin typeface="+mn-lt"/>
            </a:endParaRPr>
          </a:p>
        </p:txBody>
      </p:sp>
      <p:sp>
        <p:nvSpPr>
          <p:cNvPr id="5" name="Content Placeholder 2">
            <a:extLst>
              <a:ext uri="{FF2B5EF4-FFF2-40B4-BE49-F238E27FC236}">
                <a16:creationId xmlns:a16="http://schemas.microsoft.com/office/drawing/2014/main" id="{FBDBB492-5BF3-3CBF-6EBC-D6F8C81E33D1}"/>
              </a:ext>
            </a:extLst>
          </p:cNvPr>
          <p:cNvSpPr>
            <a:spLocks noGrp="1"/>
          </p:cNvSpPr>
          <p:nvPr>
            <p:ph idx="1"/>
          </p:nvPr>
        </p:nvSpPr>
        <p:spPr>
          <a:xfrm>
            <a:off x="838200" y="949234"/>
            <a:ext cx="10515600" cy="5227729"/>
          </a:xfrm>
        </p:spPr>
        <p:txBody>
          <a:bodyPr>
            <a:normAutofit/>
          </a:bodyPr>
          <a:lstStyle/>
          <a:p>
            <a:pPr marL="0" indent="0">
              <a:buNone/>
            </a:pPr>
            <a:r>
              <a:rPr lang="en-US" sz="1800" dirty="0"/>
              <a:t>5.2 </a:t>
            </a:r>
            <a:r>
              <a:rPr lang="en-US" sz="1800" dirty="0" err="1"/>
              <a:t>Cài</a:t>
            </a:r>
            <a:r>
              <a:rPr lang="en-US" sz="1800" dirty="0"/>
              <a:t> </a:t>
            </a:r>
            <a:r>
              <a:rPr lang="en-US" sz="1800" dirty="0" err="1"/>
              <a:t>chế</a:t>
            </a:r>
            <a:r>
              <a:rPr lang="en-US" sz="1800" dirty="0"/>
              <a:t> </a:t>
            </a:r>
            <a:r>
              <a:rPr lang="en-US" sz="1800" dirty="0" err="1"/>
              <a:t>độ</a:t>
            </a:r>
            <a:r>
              <a:rPr lang="en-US" sz="1800" dirty="0"/>
              <a:t> ON/OFF </a:t>
            </a:r>
            <a:r>
              <a:rPr lang="en-US" sz="1800" dirty="0" err="1"/>
              <a:t>tự</a:t>
            </a:r>
            <a:r>
              <a:rPr lang="en-US" sz="1800" dirty="0"/>
              <a:t> </a:t>
            </a:r>
            <a:r>
              <a:rPr lang="en-US" sz="1800" dirty="0" err="1"/>
              <a:t>động</a:t>
            </a:r>
            <a:r>
              <a:rPr lang="en-US" sz="1800" dirty="0"/>
              <a:t> </a:t>
            </a:r>
            <a:r>
              <a:rPr lang="en-US" sz="1800" dirty="0" err="1"/>
              <a:t>cảnh</a:t>
            </a:r>
            <a:r>
              <a:rPr lang="en-US" sz="1800" dirty="0"/>
              <a:t> </a:t>
            </a:r>
            <a:r>
              <a:rPr lang="en-US" sz="1800" dirty="0" err="1"/>
              <a:t>báo</a:t>
            </a:r>
            <a:endParaRPr lang="en-US" sz="1800" dirty="0"/>
          </a:p>
        </p:txBody>
      </p:sp>
      <p:sp>
        <p:nvSpPr>
          <p:cNvPr id="6" name="TextBox 5">
            <a:extLst>
              <a:ext uri="{FF2B5EF4-FFF2-40B4-BE49-F238E27FC236}">
                <a16:creationId xmlns:a16="http://schemas.microsoft.com/office/drawing/2014/main" id="{404BBFCB-D6B8-F680-47D7-494FE40AB4C0}"/>
              </a:ext>
            </a:extLst>
          </p:cNvPr>
          <p:cNvSpPr txBox="1"/>
          <p:nvPr/>
        </p:nvSpPr>
        <p:spPr>
          <a:xfrm>
            <a:off x="1090127" y="3777141"/>
            <a:ext cx="9799915" cy="369332"/>
          </a:xfrm>
          <a:prstGeom prst="rect">
            <a:avLst/>
          </a:prstGeom>
          <a:noFill/>
        </p:spPr>
        <p:txBody>
          <a:bodyPr wrap="square" rtlCol="0">
            <a:spAutoFit/>
          </a:bodyPr>
          <a:lstStyle/>
          <a:p>
            <a:r>
              <a:rPr lang="en-US" dirty="0" err="1"/>
              <a:t>Giữ</a:t>
            </a:r>
            <a:r>
              <a:rPr lang="en-US" dirty="0"/>
              <a:t> </a:t>
            </a:r>
            <a:r>
              <a:rPr lang="en-US" dirty="0" err="1"/>
              <a:t>nút</a:t>
            </a:r>
            <a:r>
              <a:rPr lang="en-US" dirty="0"/>
              <a:t> DOWN 3s </a:t>
            </a:r>
            <a:r>
              <a:rPr lang="en-US" dirty="0" err="1"/>
              <a:t>để</a:t>
            </a:r>
            <a:r>
              <a:rPr lang="en-US" dirty="0"/>
              <a:t> </a:t>
            </a:r>
            <a:r>
              <a:rPr lang="en-US" dirty="0" err="1"/>
              <a:t>chuyển</a:t>
            </a:r>
            <a:r>
              <a:rPr lang="en-US" dirty="0"/>
              <a:t> </a:t>
            </a:r>
            <a:r>
              <a:rPr lang="en-US" dirty="0" err="1"/>
              <a:t>chế</a:t>
            </a:r>
            <a:r>
              <a:rPr lang="en-US" dirty="0"/>
              <a:t> </a:t>
            </a:r>
            <a:r>
              <a:rPr lang="en-US" dirty="0" err="1"/>
              <a:t>độ</a:t>
            </a:r>
            <a:r>
              <a:rPr lang="en-US" dirty="0"/>
              <a:t> ON/OFF </a:t>
            </a:r>
            <a:r>
              <a:rPr lang="en-US" dirty="0" err="1"/>
              <a:t>tự</a:t>
            </a:r>
            <a:r>
              <a:rPr lang="en-US" dirty="0"/>
              <a:t> </a:t>
            </a:r>
            <a:r>
              <a:rPr lang="en-US" dirty="0" err="1"/>
              <a:t>động</a:t>
            </a:r>
            <a:r>
              <a:rPr lang="en-US" dirty="0"/>
              <a:t> </a:t>
            </a:r>
            <a:r>
              <a:rPr lang="en-US" dirty="0" err="1"/>
              <a:t>cảnh</a:t>
            </a:r>
            <a:r>
              <a:rPr lang="en-US" dirty="0"/>
              <a:t> </a:t>
            </a:r>
            <a:r>
              <a:rPr lang="en-US" dirty="0" err="1"/>
              <a:t>báo</a:t>
            </a:r>
            <a:endParaRPr lang="en-US" dirty="0"/>
          </a:p>
        </p:txBody>
      </p:sp>
      <p:pic>
        <p:nvPicPr>
          <p:cNvPr id="7" name="Picture 6">
            <a:extLst>
              <a:ext uri="{FF2B5EF4-FFF2-40B4-BE49-F238E27FC236}">
                <a16:creationId xmlns:a16="http://schemas.microsoft.com/office/drawing/2014/main" id="{785845E1-BD0F-5557-7741-5E11E6B1360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82" b="89883" l="7837" r="89969">
                        <a14:foregroundMark x1="12539" y1="13619" x2="83072" y2="13619"/>
                        <a14:foregroundMark x1="82759" y1="17510" x2="25392" y2="17510"/>
                        <a14:foregroundMark x1="68339" y1="10117" x2="19749" y2="9728"/>
                        <a14:foregroundMark x1="11599" y1="10117" x2="9718" y2="35798"/>
                        <a14:foregroundMark x1="9091" y1="10117" x2="9718" y2="24514"/>
                        <a14:foregroundMark x1="9718" y1="14397" x2="12539" y2="23346"/>
                        <a14:foregroundMark x1="14107" y1="16342" x2="26332" y2="18677"/>
                        <a14:foregroundMark x1="8150" y1="9728" x2="8150" y2="15953"/>
                        <a14:foregroundMark x1="73981" y1="9728" x2="87774" y2="25681"/>
                        <a14:foregroundMark x1="86520" y1="11284" x2="87774" y2="26459"/>
                        <a14:foregroundMark x1="88715" y1="10506" x2="89655" y2="24514"/>
                        <a14:foregroundMark x1="38558" y1="23346" x2="48903" y2="15953"/>
                        <a14:foregroundMark x1="57994" y1="17121" x2="51097" y2="31518"/>
                        <a14:foregroundMark x1="88715" y1="84436" x2="72727" y2="83658"/>
                        <a14:foregroundMark x1="73981" y1="87938" x2="86834" y2="83268"/>
                        <a14:foregroundMark x1="88715" y1="80545" x2="89028" y2="90272"/>
                        <a14:foregroundMark x1="81818" y1="84436" x2="67085" y2="80545"/>
                        <a14:foregroundMark x1="26646" y1="83658" x2="18182" y2="83658"/>
                        <a14:foregroundMark x1="9718" y1="77821" x2="20063" y2="86381"/>
                        <a14:foregroundMark x1="29154" y1="81712" x2="17555" y2="87549"/>
                        <a14:foregroundMark x1="9404" y1="80545" x2="10345" y2="88716"/>
                        <a14:foregroundMark x1="7837" y1="83658" x2="8150" y2="90661"/>
                        <a14:foregroundMark x1="21944" y1="89494" x2="24451" y2="89105"/>
                        <a14:foregroundMark x1="14734" y1="8560" x2="22884" y2="8560"/>
                        <a14:foregroundMark x1="15047" y1="22179" x2="34796" y2="17510"/>
                        <a14:foregroundMark x1="43887" y1="24125" x2="52038" y2="19066"/>
                        <a14:foregroundMark x1="55486" y1="25681" x2="63323" y2="19066"/>
                        <a14:foregroundMark x1="8464" y1="7782" x2="15361" y2="8560"/>
                      </a14:backgroundRemoval>
                    </a14:imgEffect>
                  </a14:imgLayer>
                </a14:imgProps>
              </a:ext>
            </a:extLst>
          </a:blip>
          <a:stretch>
            <a:fillRect/>
          </a:stretch>
        </p:blipFill>
        <p:spPr>
          <a:xfrm>
            <a:off x="5901584" y="1540912"/>
            <a:ext cx="2023036" cy="1629844"/>
          </a:xfrm>
          <a:prstGeom prst="rect">
            <a:avLst/>
          </a:prstGeom>
        </p:spPr>
      </p:pic>
      <p:pic>
        <p:nvPicPr>
          <p:cNvPr id="8" name="Picture 7">
            <a:extLst>
              <a:ext uri="{FF2B5EF4-FFF2-40B4-BE49-F238E27FC236}">
                <a16:creationId xmlns:a16="http://schemas.microsoft.com/office/drawing/2014/main" id="{58567053-39F2-7D0C-9859-96032970DF1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82" b="89883" l="7837" r="89969">
                        <a14:foregroundMark x1="12539" y1="13619" x2="83072" y2="13619"/>
                        <a14:foregroundMark x1="82759" y1="17510" x2="25392" y2="17510"/>
                        <a14:foregroundMark x1="68339" y1="10117" x2="19749" y2="9728"/>
                        <a14:foregroundMark x1="11599" y1="10117" x2="9718" y2="35798"/>
                        <a14:foregroundMark x1="9091" y1="10117" x2="9718" y2="24514"/>
                        <a14:foregroundMark x1="9718" y1="14397" x2="12539" y2="23346"/>
                        <a14:foregroundMark x1="14107" y1="16342" x2="26332" y2="18677"/>
                        <a14:foregroundMark x1="8150" y1="9728" x2="8150" y2="15953"/>
                        <a14:foregroundMark x1="73981" y1="9728" x2="87774" y2="25681"/>
                        <a14:foregroundMark x1="86520" y1="11284" x2="87774" y2="26459"/>
                        <a14:foregroundMark x1="88715" y1="10506" x2="89655" y2="24514"/>
                        <a14:foregroundMark x1="38558" y1="23346" x2="48903" y2="15953"/>
                        <a14:foregroundMark x1="57994" y1="17121" x2="51097" y2="31518"/>
                        <a14:foregroundMark x1="88715" y1="84436" x2="72727" y2="83658"/>
                        <a14:foregroundMark x1="73981" y1="87938" x2="86834" y2="83268"/>
                        <a14:foregroundMark x1="88715" y1="80545" x2="89028" y2="90272"/>
                        <a14:foregroundMark x1="81818" y1="84436" x2="67085" y2="80545"/>
                        <a14:foregroundMark x1="26646" y1="83658" x2="18182" y2="83658"/>
                        <a14:foregroundMark x1="9718" y1="77821" x2="20063" y2="86381"/>
                        <a14:foregroundMark x1="29154" y1="81712" x2="17555" y2="87549"/>
                        <a14:foregroundMark x1="9404" y1="80545" x2="10345" y2="88716"/>
                        <a14:foregroundMark x1="7837" y1="83658" x2="8150" y2="90661"/>
                        <a14:foregroundMark x1="21944" y1="89494" x2="24451" y2="89105"/>
                        <a14:foregroundMark x1="14734" y1="8560" x2="22884" y2="8560"/>
                        <a14:foregroundMark x1="15047" y1="22179" x2="34796" y2="17510"/>
                        <a14:foregroundMark x1="43887" y1="24125" x2="52038" y2="19066"/>
                        <a14:foregroundMark x1="55486" y1="25681" x2="63323" y2="19066"/>
                        <a14:foregroundMark x1="8464" y1="7782" x2="15361" y2="8560"/>
                      </a14:backgroundRemoval>
                    </a14:imgEffect>
                  </a14:imgLayer>
                </a14:imgProps>
              </a:ext>
            </a:extLst>
          </a:blip>
          <a:stretch>
            <a:fillRect/>
          </a:stretch>
        </p:blipFill>
        <p:spPr>
          <a:xfrm>
            <a:off x="3215132" y="1555618"/>
            <a:ext cx="2023036" cy="1629844"/>
          </a:xfrm>
          <a:prstGeom prst="rect">
            <a:avLst/>
          </a:prstGeom>
        </p:spPr>
      </p:pic>
      <p:pic>
        <p:nvPicPr>
          <p:cNvPr id="9" name="Picture 8">
            <a:extLst>
              <a:ext uri="{FF2B5EF4-FFF2-40B4-BE49-F238E27FC236}">
                <a16:creationId xmlns:a16="http://schemas.microsoft.com/office/drawing/2014/main" id="{F83195DA-8CA8-A8EA-D876-9A6A7FB50D85}"/>
              </a:ext>
            </a:extLst>
          </p:cNvPr>
          <p:cNvPicPr>
            <a:picLocks noChangeAspect="1"/>
          </p:cNvPicPr>
          <p:nvPr/>
        </p:nvPicPr>
        <p:blipFill>
          <a:blip r:embed="rId4"/>
          <a:stretch>
            <a:fillRect/>
          </a:stretch>
        </p:blipFill>
        <p:spPr>
          <a:xfrm>
            <a:off x="3359928" y="1959429"/>
            <a:ext cx="1664629" cy="863141"/>
          </a:xfrm>
          <a:prstGeom prst="rect">
            <a:avLst/>
          </a:prstGeom>
        </p:spPr>
      </p:pic>
      <p:pic>
        <p:nvPicPr>
          <p:cNvPr id="10" name="Picture 9">
            <a:extLst>
              <a:ext uri="{FF2B5EF4-FFF2-40B4-BE49-F238E27FC236}">
                <a16:creationId xmlns:a16="http://schemas.microsoft.com/office/drawing/2014/main" id="{1362A08F-F6C4-7C3B-1980-26C4F84E7EDD}"/>
              </a:ext>
            </a:extLst>
          </p:cNvPr>
          <p:cNvPicPr>
            <a:picLocks noChangeAspect="1"/>
          </p:cNvPicPr>
          <p:nvPr/>
        </p:nvPicPr>
        <p:blipFill>
          <a:blip r:embed="rId5"/>
          <a:stretch>
            <a:fillRect/>
          </a:stretch>
        </p:blipFill>
        <p:spPr>
          <a:xfrm>
            <a:off x="6078582" y="1959429"/>
            <a:ext cx="1649711" cy="839201"/>
          </a:xfrm>
          <a:prstGeom prst="rect">
            <a:avLst/>
          </a:prstGeom>
        </p:spPr>
      </p:pic>
      <p:pic>
        <p:nvPicPr>
          <p:cNvPr id="2" name="Picture 2" descr="Linh Kiện Điện Tử, Module, Công Cụ, Kit phát triển, Cảm biến,Sản phẩm công  nghệ">
            <a:extLst>
              <a:ext uri="{FF2B5EF4-FFF2-40B4-BE49-F238E27FC236}">
                <a16:creationId xmlns:a16="http://schemas.microsoft.com/office/drawing/2014/main" id="{DE88E7D5-0772-60B7-067D-91F5E7CBC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6050" y="0"/>
            <a:ext cx="1885950" cy="41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22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838200" y="365125"/>
            <a:ext cx="10515600" cy="584109"/>
          </a:xfrm>
        </p:spPr>
        <p:txBody>
          <a:bodyPr>
            <a:normAutofit/>
          </a:bodyPr>
          <a:lstStyle/>
          <a:p>
            <a:r>
              <a:rPr lang="en-US" sz="2400" b="1" dirty="0"/>
              <a:t>6. </a:t>
            </a:r>
            <a:r>
              <a:rPr lang="en-US" sz="2400" b="1" dirty="0" err="1"/>
              <a:t>Tính</a:t>
            </a:r>
            <a:r>
              <a:rPr lang="en-US" sz="2400" b="1" dirty="0"/>
              <a:t> </a:t>
            </a:r>
            <a:r>
              <a:rPr lang="en-US" sz="2400" b="1" dirty="0" err="1"/>
              <a:t>toán</a:t>
            </a:r>
            <a:r>
              <a:rPr lang="en-US" sz="2400" b="1" dirty="0"/>
              <a:t> </a:t>
            </a:r>
            <a:r>
              <a:rPr lang="en-US" sz="2400" b="1" dirty="0" err="1"/>
              <a:t>cảm</a:t>
            </a:r>
            <a:r>
              <a:rPr lang="en-US" sz="2400" b="1" dirty="0"/>
              <a:t> </a:t>
            </a:r>
            <a:r>
              <a:rPr lang="en-US" sz="2400" b="1" dirty="0" err="1"/>
              <a:t>biến</a:t>
            </a:r>
            <a:r>
              <a:rPr lang="en-US" sz="2400" b="1" dirty="0"/>
              <a:t> </a:t>
            </a:r>
            <a:r>
              <a:rPr lang="en-US" sz="2400" b="1" dirty="0" err="1"/>
              <a:t>bụi</a:t>
            </a:r>
            <a:endParaRPr lang="en-US" sz="2400" b="1" dirty="0"/>
          </a:p>
        </p:txBody>
      </p:sp>
      <p:pic>
        <p:nvPicPr>
          <p:cNvPr id="7" name="Content Placeholder 6">
            <a:extLst>
              <a:ext uri="{FF2B5EF4-FFF2-40B4-BE49-F238E27FC236}">
                <a16:creationId xmlns:a16="http://schemas.microsoft.com/office/drawing/2014/main" id="{F3AE5A55-1B4F-D2D7-3965-4E0F9B278B09}"/>
              </a:ext>
            </a:extLst>
          </p:cNvPr>
          <p:cNvPicPr>
            <a:picLocks noGrp="1" noChangeAspect="1"/>
          </p:cNvPicPr>
          <p:nvPr>
            <p:ph idx="1"/>
          </p:nvPr>
        </p:nvPicPr>
        <p:blipFill>
          <a:blip r:embed="rId2"/>
          <a:stretch>
            <a:fillRect/>
          </a:stretch>
        </p:blipFill>
        <p:spPr>
          <a:xfrm>
            <a:off x="5386312" y="1117601"/>
            <a:ext cx="4828157" cy="4622542"/>
          </a:xfrm>
        </p:spPr>
      </p:pic>
      <p:pic>
        <p:nvPicPr>
          <p:cNvPr id="5" name="Picture 4">
            <a:extLst>
              <a:ext uri="{FF2B5EF4-FFF2-40B4-BE49-F238E27FC236}">
                <a16:creationId xmlns:a16="http://schemas.microsoft.com/office/drawing/2014/main" id="{034C641B-5F6F-4CB9-CA0B-16E8EE733E3E}"/>
              </a:ext>
            </a:extLst>
          </p:cNvPr>
          <p:cNvPicPr>
            <a:picLocks noChangeAspect="1"/>
          </p:cNvPicPr>
          <p:nvPr/>
        </p:nvPicPr>
        <p:blipFill>
          <a:blip r:embed="rId3"/>
          <a:stretch>
            <a:fillRect/>
          </a:stretch>
        </p:blipFill>
        <p:spPr>
          <a:xfrm>
            <a:off x="469224" y="2253956"/>
            <a:ext cx="4926646" cy="3001444"/>
          </a:xfrm>
          <a:prstGeom prst="rect">
            <a:avLst/>
          </a:prstGeom>
        </p:spPr>
      </p:pic>
      <p:sp>
        <p:nvSpPr>
          <p:cNvPr id="9" name="Content Placeholder 2">
            <a:extLst>
              <a:ext uri="{FF2B5EF4-FFF2-40B4-BE49-F238E27FC236}">
                <a16:creationId xmlns:a16="http://schemas.microsoft.com/office/drawing/2014/main" id="{40FBBE36-86FF-8FD3-4D37-BF304DB9783D}"/>
              </a:ext>
            </a:extLst>
          </p:cNvPr>
          <p:cNvSpPr txBox="1">
            <a:spLocks/>
          </p:cNvSpPr>
          <p:nvPr/>
        </p:nvSpPr>
        <p:spPr>
          <a:xfrm>
            <a:off x="838200" y="4990565"/>
            <a:ext cx="10515600" cy="18052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dirty="0">
              <a:latin typeface="Calibri" panose="020F0502020204030204" pitchFamily="34" charset="0"/>
              <a:cs typeface="Calibri" panose="020F0502020204030204" pitchFamily="34" charset="0"/>
            </a:endParaRPr>
          </a:p>
        </p:txBody>
      </p:sp>
      <p:pic>
        <p:nvPicPr>
          <p:cNvPr id="3" name="Picture 2" descr="Linh Kiện Điện Tử, Module, Công Cụ, Kit phát triển, Cảm biến,Sản phẩm công  nghệ">
            <a:extLst>
              <a:ext uri="{FF2B5EF4-FFF2-40B4-BE49-F238E27FC236}">
                <a16:creationId xmlns:a16="http://schemas.microsoft.com/office/drawing/2014/main" id="{798BFD66-BC05-99C1-6B96-28FF8ABEF9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4468" y="0"/>
            <a:ext cx="1977531" cy="4322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2572F36-680E-77FD-0190-F0DB2C9E58E2}"/>
              </a:ext>
            </a:extLst>
          </p:cNvPr>
          <p:cNvPicPr>
            <a:picLocks noChangeAspect="1"/>
          </p:cNvPicPr>
          <p:nvPr/>
        </p:nvPicPr>
        <p:blipFill>
          <a:blip r:embed="rId5"/>
          <a:stretch>
            <a:fillRect/>
          </a:stretch>
        </p:blipFill>
        <p:spPr>
          <a:xfrm>
            <a:off x="4507386" y="467232"/>
            <a:ext cx="6620865" cy="3283186"/>
          </a:xfrm>
          <a:prstGeom prst="rect">
            <a:avLst/>
          </a:prstGeom>
        </p:spPr>
      </p:pic>
      <p:sp>
        <p:nvSpPr>
          <p:cNvPr id="10" name="TextBox 9">
            <a:extLst>
              <a:ext uri="{FF2B5EF4-FFF2-40B4-BE49-F238E27FC236}">
                <a16:creationId xmlns:a16="http://schemas.microsoft.com/office/drawing/2014/main" id="{DD23FCFD-E157-0600-43DF-893D3EE15E64}"/>
              </a:ext>
            </a:extLst>
          </p:cNvPr>
          <p:cNvSpPr txBox="1"/>
          <p:nvPr/>
        </p:nvSpPr>
        <p:spPr>
          <a:xfrm>
            <a:off x="9834342" y="2351738"/>
            <a:ext cx="1750800" cy="1354217"/>
          </a:xfrm>
          <a:prstGeom prst="rect">
            <a:avLst/>
          </a:prstGeom>
          <a:noFill/>
        </p:spPr>
        <p:txBody>
          <a:bodyPr wrap="none" rtlCol="0">
            <a:spAutoFit/>
          </a:bodyPr>
          <a:lstStyle/>
          <a:p>
            <a:r>
              <a:rPr lang="en-US" sz="1600" dirty="0" err="1"/>
              <a:t>Có</a:t>
            </a:r>
            <a:r>
              <a:rPr lang="en-US" sz="1600" dirty="0"/>
              <a:t> 3 </a:t>
            </a:r>
            <a:r>
              <a:rPr lang="en-US" sz="1600" dirty="0" err="1"/>
              <a:t>phần</a:t>
            </a:r>
            <a:r>
              <a:rPr lang="en-US" sz="1600" dirty="0"/>
              <a:t> </a:t>
            </a:r>
            <a:r>
              <a:rPr lang="en-US" sz="1600" dirty="0" err="1"/>
              <a:t>chính</a:t>
            </a:r>
            <a:r>
              <a:rPr lang="en-US" sz="1600" dirty="0"/>
              <a:t>:</a:t>
            </a:r>
          </a:p>
          <a:p>
            <a:pPr algn="l">
              <a:buFont typeface="Arial" panose="020B0604020202020204" pitchFamily="34" charset="0"/>
              <a:buChar char="•"/>
            </a:pPr>
            <a:r>
              <a:rPr lang="en-US" sz="1600" dirty="0"/>
              <a:t>   </a:t>
            </a:r>
            <a:r>
              <a:rPr lang="en-US" sz="1600" b="0" i="0" dirty="0">
                <a:solidFill>
                  <a:srgbClr val="262626"/>
                </a:solidFill>
                <a:effectLst/>
                <a:latin typeface="Segoe UI" panose="020B0502040204020203" pitchFamily="34" charset="0"/>
              </a:rPr>
              <a:t>IR LED</a:t>
            </a:r>
          </a:p>
          <a:p>
            <a:pPr algn="l">
              <a:buFont typeface="Arial" panose="020B0604020202020204" pitchFamily="34" charset="0"/>
              <a:buChar char="•"/>
            </a:pPr>
            <a:r>
              <a:rPr lang="en-US" sz="1600" b="0" i="0" dirty="0">
                <a:solidFill>
                  <a:srgbClr val="262626"/>
                </a:solidFill>
                <a:effectLst/>
                <a:latin typeface="Segoe UI" panose="020B0502040204020203" pitchFamily="34" charset="0"/>
              </a:rPr>
              <a:t>  Phototransistor</a:t>
            </a:r>
          </a:p>
          <a:p>
            <a:pPr algn="l">
              <a:buFont typeface="Arial" panose="020B0604020202020204" pitchFamily="34" charset="0"/>
              <a:buChar char="•"/>
            </a:pPr>
            <a:r>
              <a:rPr lang="en-US" sz="1600" b="0" i="0" dirty="0">
                <a:solidFill>
                  <a:srgbClr val="262626"/>
                </a:solidFill>
                <a:effectLst/>
                <a:latin typeface="Segoe UI" panose="020B0502040204020203" pitchFamily="34" charset="0"/>
              </a:rPr>
              <a:t>  Amplifier</a:t>
            </a:r>
          </a:p>
          <a:p>
            <a:endParaRPr lang="en-US" dirty="0"/>
          </a:p>
        </p:txBody>
      </p:sp>
    </p:spTree>
    <p:extLst>
      <p:ext uri="{BB962C8B-B14F-4D97-AF65-F5344CB8AC3E}">
        <p14:creationId xmlns:p14="http://schemas.microsoft.com/office/powerpoint/2010/main" val="1067117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638175" y="0"/>
            <a:ext cx="10515600" cy="1325563"/>
          </a:xfrm>
        </p:spPr>
        <p:txBody>
          <a:bodyPr>
            <a:normAutofit/>
          </a:bodyPr>
          <a:lstStyle/>
          <a:p>
            <a:r>
              <a:rPr lang="en-US" sz="2400" b="1" dirty="0"/>
              <a:t>6. </a:t>
            </a:r>
            <a:r>
              <a:rPr lang="en-US" sz="2400" b="1" dirty="0" err="1"/>
              <a:t>Tính</a:t>
            </a:r>
            <a:r>
              <a:rPr lang="en-US" sz="2400" b="1" dirty="0"/>
              <a:t> </a:t>
            </a:r>
            <a:r>
              <a:rPr lang="en-US" sz="2400" b="1" dirty="0" err="1"/>
              <a:t>toán</a:t>
            </a:r>
            <a:r>
              <a:rPr lang="en-US" sz="2400" b="1" dirty="0"/>
              <a:t> </a:t>
            </a:r>
            <a:r>
              <a:rPr lang="en-US" sz="2400" b="1" dirty="0" err="1"/>
              <a:t>cảm</a:t>
            </a:r>
            <a:r>
              <a:rPr lang="en-US" sz="2400" b="1" dirty="0"/>
              <a:t> </a:t>
            </a:r>
            <a:r>
              <a:rPr lang="en-US" sz="2400" b="1" dirty="0" err="1"/>
              <a:t>biến</a:t>
            </a:r>
            <a:r>
              <a:rPr lang="en-US" sz="2400" b="1" dirty="0"/>
              <a:t> </a:t>
            </a:r>
            <a:r>
              <a:rPr lang="en-US" sz="2400" b="1" dirty="0" err="1"/>
              <a:t>bụi</a:t>
            </a:r>
            <a:endParaRPr lang="en-US" sz="2400" b="1" dirty="0"/>
          </a:p>
        </p:txBody>
      </p:sp>
      <p:sp>
        <p:nvSpPr>
          <p:cNvPr id="13" name="Rectangle 1">
            <a:extLst>
              <a:ext uri="{FF2B5EF4-FFF2-40B4-BE49-F238E27FC236}">
                <a16:creationId xmlns:a16="http://schemas.microsoft.com/office/drawing/2014/main" id="{15F7C7BA-53A7-B983-0659-DA5654BDC177}"/>
              </a:ext>
            </a:extLst>
          </p:cNvPr>
          <p:cNvSpPr>
            <a:spLocks noGrp="1" noChangeArrowheads="1"/>
          </p:cNvSpPr>
          <p:nvPr>
            <p:ph idx="1"/>
          </p:nvPr>
        </p:nvSpPr>
        <p:spPr>
          <a:xfrm>
            <a:off x="638175" y="857251"/>
            <a:ext cx="10515600" cy="5621926"/>
          </a:xfrm>
        </p:spPr>
        <p:txBody>
          <a:bodyPr>
            <a:normAutofit fontScale="32500" lnSpcReduction="2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a:lnSpc>
                <a:spcPct val="120000"/>
              </a:lnSpc>
              <a:buNone/>
            </a:pPr>
            <a:r>
              <a:rPr lang="en-US" sz="4000" b="1" dirty="0" err="1">
                <a:latin typeface="Calibri" panose="020F0502020204030204" pitchFamily="34" charset="0"/>
                <a:cs typeface="Calibri" panose="020F0502020204030204" pitchFamily="34" charset="0"/>
              </a:rPr>
              <a:t>Nguyên</a:t>
            </a:r>
            <a:r>
              <a:rPr lang="en-US" sz="4000" b="1" dirty="0">
                <a:latin typeface="Calibri" panose="020F0502020204030204" pitchFamily="34" charset="0"/>
                <a:cs typeface="Calibri" panose="020F0502020204030204" pitchFamily="34" charset="0"/>
              </a:rPr>
              <a:t> </a:t>
            </a:r>
            <a:r>
              <a:rPr lang="en-US" sz="4000" b="1" dirty="0" err="1">
                <a:latin typeface="Calibri" panose="020F0502020204030204" pitchFamily="34" charset="0"/>
                <a:cs typeface="Calibri" panose="020F0502020204030204" pitchFamily="34" charset="0"/>
              </a:rPr>
              <a:t>lí</a:t>
            </a:r>
            <a:r>
              <a:rPr lang="en-US" sz="4000" b="1" dirty="0">
                <a:latin typeface="Calibri" panose="020F0502020204030204" pitchFamily="34" charset="0"/>
                <a:cs typeface="Calibri" panose="020F0502020204030204" pitchFamily="34" charset="0"/>
              </a:rPr>
              <a:t> </a:t>
            </a:r>
            <a:r>
              <a:rPr lang="en-US" sz="4000" b="1" dirty="0" err="1">
                <a:latin typeface="Calibri" panose="020F0502020204030204" pitchFamily="34" charset="0"/>
                <a:cs typeface="Calibri" panose="020F0502020204030204" pitchFamily="34" charset="0"/>
              </a:rPr>
              <a:t>hoạt</a:t>
            </a:r>
            <a:r>
              <a:rPr lang="en-US" sz="4000" b="1" dirty="0">
                <a:latin typeface="Calibri" panose="020F0502020204030204" pitchFamily="34" charset="0"/>
                <a:cs typeface="Calibri" panose="020F0502020204030204" pitchFamily="34" charset="0"/>
              </a:rPr>
              <a:t> </a:t>
            </a:r>
            <a:r>
              <a:rPr lang="en-US" sz="4000" b="1" dirty="0" err="1">
                <a:latin typeface="Calibri" panose="020F0502020204030204" pitchFamily="34" charset="0"/>
                <a:cs typeface="Calibri" panose="020F0502020204030204" pitchFamily="34" charset="0"/>
              </a:rPr>
              <a:t>động</a:t>
            </a:r>
            <a:r>
              <a:rPr lang="en-US" sz="4000" b="1" dirty="0">
                <a:latin typeface="Calibri" panose="020F0502020204030204" pitchFamily="34" charset="0"/>
                <a:cs typeface="Calibri" panose="020F0502020204030204" pitchFamily="34" charset="0"/>
              </a:rPr>
              <a:t>: </a:t>
            </a:r>
          </a:p>
          <a:p>
            <a:pPr marL="0" indent="0">
              <a:lnSpc>
                <a:spcPct val="120000"/>
              </a:lnSpc>
              <a:buNone/>
            </a:pPr>
            <a:r>
              <a:rPr lang="vi-VN" sz="4000" b="0" i="0" dirty="0">
                <a:solidFill>
                  <a:srgbClr val="000000"/>
                </a:solidFill>
                <a:effectLst/>
                <a:latin typeface="Calibri" panose="020F0502020204030204" pitchFamily="34" charset="0"/>
                <a:cs typeface="Calibri" panose="020F0502020204030204" pitchFamily="34" charset="0"/>
              </a:rPr>
              <a:t>Ở đây ta thấy sẽ có 02 bộ phận dùng để truyền và nhận hồng ngoại (IR LED và Phototransistor). 02 bộ phận này được đặt chệch gốc với nhau. Khi có bụi bay vào, tia hồng ngoại từ IR LED sẽ bị dội vào Phototransistor, lúc này điện áp từ phototransistor sẽ được đưa đến mạch khuếch đại (Amplifier) và xuất ra chân Vo.</a:t>
            </a:r>
            <a:endParaRPr lang="en-US" altLang="en-US" sz="4000" b="1" dirty="0">
              <a:latin typeface="+mn-lt"/>
            </a:endParaRPr>
          </a:p>
          <a:p>
            <a:pPr marL="0" lvl="0" indent="0">
              <a:lnSpc>
                <a:spcPct val="120000"/>
              </a:lnSpc>
              <a:buNone/>
            </a:pPr>
            <a:r>
              <a:rPr lang="en-US" altLang="en-US" sz="4000" b="1" dirty="0" err="1">
                <a:latin typeface="+mn-lt"/>
              </a:rPr>
              <a:t>Phương</a:t>
            </a:r>
            <a:r>
              <a:rPr lang="en-US" altLang="en-US" sz="4000" b="1" dirty="0">
                <a:latin typeface="+mn-lt"/>
              </a:rPr>
              <a:t> </a:t>
            </a:r>
            <a:r>
              <a:rPr lang="en-US" altLang="en-US" sz="4000" b="1" dirty="0" err="1">
                <a:latin typeface="+mn-lt"/>
              </a:rPr>
              <a:t>pháp</a:t>
            </a:r>
            <a:r>
              <a:rPr lang="en-US" altLang="en-US" sz="4000" b="1" dirty="0">
                <a:latin typeface="+mn-lt"/>
              </a:rPr>
              <a:t> </a:t>
            </a:r>
            <a:r>
              <a:rPr lang="en-US" altLang="en-US" sz="4000" b="1" dirty="0" err="1">
                <a:latin typeface="+mn-lt"/>
              </a:rPr>
              <a:t>đo</a:t>
            </a:r>
            <a:endParaRPr lang="en-US" altLang="en-US" sz="4000" b="1" dirty="0">
              <a:latin typeface="+mn-lt"/>
            </a:endParaRPr>
          </a:p>
          <a:p>
            <a:pPr marL="0" lvl="0" indent="0">
              <a:lnSpc>
                <a:spcPct val="120000"/>
              </a:lnSpc>
              <a:buNone/>
            </a:pPr>
            <a:r>
              <a:rPr lang="en-US" altLang="en-US" sz="4000" dirty="0">
                <a:latin typeface="+mn-lt"/>
              </a:rPr>
              <a:t>Theo datasheet, </a:t>
            </a:r>
            <a:r>
              <a:rPr lang="en-US" altLang="en-US" sz="4000" dirty="0" err="1">
                <a:latin typeface="+mn-lt"/>
              </a:rPr>
              <a:t>một</a:t>
            </a:r>
            <a:r>
              <a:rPr lang="en-US" altLang="en-US" sz="4000" dirty="0">
                <a:latin typeface="+mn-lt"/>
              </a:rPr>
              <a:t> </a:t>
            </a:r>
            <a:r>
              <a:rPr lang="en-US" altLang="en-US" sz="4000" dirty="0" err="1">
                <a:latin typeface="+mn-lt"/>
              </a:rPr>
              <a:t>lần</a:t>
            </a:r>
            <a:r>
              <a:rPr lang="en-US" altLang="en-US" sz="4000" dirty="0">
                <a:latin typeface="+mn-lt"/>
              </a:rPr>
              <a:t> </a:t>
            </a:r>
            <a:r>
              <a:rPr lang="en-US" altLang="en-US" sz="4000" dirty="0" err="1">
                <a:latin typeface="+mn-lt"/>
              </a:rPr>
              <a:t>đo</a:t>
            </a:r>
            <a:r>
              <a:rPr lang="en-US" altLang="en-US" sz="4000" dirty="0">
                <a:latin typeface="+mn-lt"/>
              </a:rPr>
              <a:t> </a:t>
            </a:r>
            <a:r>
              <a:rPr lang="en-US" altLang="en-US" sz="4000" dirty="0" err="1">
                <a:latin typeface="+mn-lt"/>
              </a:rPr>
              <a:t>của</a:t>
            </a:r>
            <a:r>
              <a:rPr lang="en-US" altLang="en-US" sz="4000" dirty="0">
                <a:latin typeface="+mn-lt"/>
              </a:rPr>
              <a:t> </a:t>
            </a:r>
            <a:r>
              <a:rPr lang="en-US" altLang="en-US" sz="4000" dirty="0" err="1">
                <a:latin typeface="+mn-lt"/>
              </a:rPr>
              <a:t>cảm</a:t>
            </a:r>
            <a:r>
              <a:rPr lang="en-US" altLang="en-US" sz="4000" dirty="0">
                <a:latin typeface="+mn-lt"/>
              </a:rPr>
              <a:t> </a:t>
            </a:r>
            <a:r>
              <a:rPr lang="en-US" altLang="en-US" sz="4000" dirty="0" err="1">
                <a:latin typeface="+mn-lt"/>
              </a:rPr>
              <a:t>biến</a:t>
            </a:r>
            <a:r>
              <a:rPr lang="en-US" altLang="en-US" sz="4000" dirty="0">
                <a:latin typeface="+mn-lt"/>
              </a:rPr>
              <a:t> </a:t>
            </a:r>
            <a:r>
              <a:rPr lang="en-US" altLang="en-US" sz="4000" dirty="0" err="1">
                <a:latin typeface="+mn-lt"/>
              </a:rPr>
              <a:t>sẽ</a:t>
            </a:r>
            <a:r>
              <a:rPr lang="en-US" altLang="en-US" sz="4000" dirty="0">
                <a:latin typeface="+mn-lt"/>
              </a:rPr>
              <a:t> </a:t>
            </a:r>
            <a:r>
              <a:rPr lang="en-US" altLang="en-US" sz="4000" dirty="0" err="1">
                <a:latin typeface="+mn-lt"/>
              </a:rPr>
              <a:t>mất</a:t>
            </a:r>
            <a:r>
              <a:rPr lang="en-US" altLang="en-US" sz="4000" dirty="0">
                <a:latin typeface="+mn-lt"/>
              </a:rPr>
              <a:t> </a:t>
            </a:r>
            <a:r>
              <a:rPr lang="en-US" altLang="en-US" sz="4000" dirty="0" err="1">
                <a:latin typeface="+mn-lt"/>
              </a:rPr>
              <a:t>khoảng</a:t>
            </a:r>
            <a:r>
              <a:rPr lang="en-US" altLang="en-US" sz="4000" dirty="0">
                <a:latin typeface="+mn-lt"/>
              </a:rPr>
              <a:t> 10ms </a:t>
            </a:r>
            <a:r>
              <a:rPr lang="en-US" altLang="en-US" sz="4000" dirty="0" err="1">
                <a:latin typeface="+mn-lt"/>
              </a:rPr>
              <a:t>để</a:t>
            </a:r>
            <a:r>
              <a:rPr lang="en-US" altLang="en-US" sz="4000" dirty="0">
                <a:latin typeface="+mn-lt"/>
              </a:rPr>
              <a:t> </a:t>
            </a:r>
            <a:r>
              <a:rPr lang="en-US" altLang="en-US" sz="4000" dirty="0" err="1">
                <a:latin typeface="+mn-lt"/>
              </a:rPr>
              <a:t>đo</a:t>
            </a:r>
            <a:r>
              <a:rPr lang="en-US" altLang="en-US" sz="4000" dirty="0">
                <a:latin typeface="+mn-lt"/>
              </a:rPr>
              <a:t>. Trong 10ms </a:t>
            </a:r>
            <a:r>
              <a:rPr lang="en-US" altLang="en-US" sz="4000" dirty="0" err="1">
                <a:latin typeface="+mn-lt"/>
              </a:rPr>
              <a:t>sẽ</a:t>
            </a:r>
            <a:r>
              <a:rPr lang="en-US" altLang="en-US" sz="4000" dirty="0">
                <a:latin typeface="+mn-lt"/>
              </a:rPr>
              <a:t> </a:t>
            </a:r>
            <a:r>
              <a:rPr lang="en-US" altLang="en-US" sz="4000" dirty="0" err="1">
                <a:latin typeface="+mn-lt"/>
              </a:rPr>
              <a:t>có</a:t>
            </a:r>
            <a:r>
              <a:rPr lang="en-US" altLang="en-US" sz="4000" dirty="0">
                <a:latin typeface="+mn-lt"/>
              </a:rPr>
              <a:t>:</a:t>
            </a:r>
          </a:p>
          <a:p>
            <a:pPr>
              <a:lnSpc>
                <a:spcPct val="120000"/>
              </a:lnSpc>
            </a:pPr>
            <a:r>
              <a:rPr lang="en-US" altLang="en-US" sz="4000" dirty="0">
                <a:latin typeface="+mn-lt"/>
              </a:rPr>
              <a:t>   0.32ms: Trong </a:t>
            </a:r>
            <a:r>
              <a:rPr lang="en-US" altLang="en-US" sz="4000" dirty="0" err="1">
                <a:latin typeface="+mn-lt"/>
              </a:rPr>
              <a:t>khoảng</a:t>
            </a:r>
            <a:r>
              <a:rPr lang="en-US" altLang="en-US" sz="4000" dirty="0">
                <a:latin typeface="+mn-lt"/>
              </a:rPr>
              <a:t> </a:t>
            </a:r>
            <a:r>
              <a:rPr lang="en-US" altLang="en-US" sz="4000" dirty="0" err="1">
                <a:latin typeface="+mn-lt"/>
              </a:rPr>
              <a:t>thời</a:t>
            </a:r>
            <a:r>
              <a:rPr lang="en-US" altLang="en-US" sz="4000" dirty="0">
                <a:latin typeface="+mn-lt"/>
              </a:rPr>
              <a:t> </a:t>
            </a:r>
            <a:r>
              <a:rPr lang="en-US" altLang="en-US" sz="4000" dirty="0" err="1">
                <a:latin typeface="+mn-lt"/>
              </a:rPr>
              <a:t>gian</a:t>
            </a:r>
            <a:r>
              <a:rPr lang="en-US" altLang="en-US" sz="4000" dirty="0">
                <a:latin typeface="+mn-lt"/>
              </a:rPr>
              <a:t> </a:t>
            </a:r>
            <a:r>
              <a:rPr lang="en-US" altLang="en-US" sz="4000" dirty="0" err="1">
                <a:latin typeface="+mn-lt"/>
              </a:rPr>
              <a:t>này</a:t>
            </a:r>
            <a:r>
              <a:rPr lang="en-US" altLang="en-US" sz="4000" dirty="0">
                <a:latin typeface="+mn-lt"/>
              </a:rPr>
              <a:t>, IR LED </a:t>
            </a:r>
            <a:r>
              <a:rPr lang="en-US" altLang="en-US" sz="4000" dirty="0" err="1">
                <a:latin typeface="+mn-lt"/>
              </a:rPr>
              <a:t>sẽ</a:t>
            </a:r>
            <a:r>
              <a:rPr lang="en-US" altLang="en-US" sz="4000" dirty="0">
                <a:latin typeface="+mn-lt"/>
              </a:rPr>
              <a:t> </a:t>
            </a:r>
            <a:r>
              <a:rPr lang="en-US" altLang="en-US" sz="4000" dirty="0" err="1">
                <a:latin typeface="+mn-lt"/>
              </a:rPr>
              <a:t>được</a:t>
            </a:r>
            <a:r>
              <a:rPr lang="en-US" altLang="en-US" sz="4000" dirty="0">
                <a:latin typeface="+mn-lt"/>
              </a:rPr>
              <a:t> </a:t>
            </a:r>
            <a:r>
              <a:rPr lang="en-US" altLang="en-US" sz="4000" dirty="0" err="1">
                <a:latin typeface="+mn-lt"/>
              </a:rPr>
              <a:t>bật</a:t>
            </a:r>
            <a:r>
              <a:rPr lang="en-US" altLang="en-US" sz="4000" dirty="0">
                <a:latin typeface="+mn-lt"/>
              </a:rPr>
              <a:t> </a:t>
            </a:r>
            <a:r>
              <a:rPr lang="en-US" altLang="en-US" sz="4000" dirty="0" err="1">
                <a:latin typeface="+mn-lt"/>
              </a:rPr>
              <a:t>lên</a:t>
            </a:r>
            <a:r>
              <a:rPr lang="en-US" altLang="en-US" sz="4000" dirty="0">
                <a:latin typeface="+mn-lt"/>
              </a:rPr>
              <a:t> </a:t>
            </a:r>
            <a:r>
              <a:rPr lang="en-US" altLang="en-US" sz="4000" dirty="0" err="1">
                <a:latin typeface="+mn-lt"/>
              </a:rPr>
              <a:t>va</a:t>
            </a:r>
            <a:r>
              <a:rPr lang="en-US" altLang="en-US" sz="4000" dirty="0">
                <a:latin typeface="+mn-lt"/>
              </a:rPr>
              <a:t> </a:t>
            </a:r>
            <a:r>
              <a:rPr lang="en-US" altLang="en-US" sz="4000" dirty="0" err="1">
                <a:latin typeface="+mn-lt"/>
              </a:rPr>
              <a:t>chúng</a:t>
            </a:r>
            <a:r>
              <a:rPr lang="en-US" altLang="en-US" sz="4000" dirty="0">
                <a:latin typeface="+mn-lt"/>
              </a:rPr>
              <a:t> ta </a:t>
            </a:r>
            <a:r>
              <a:rPr lang="en-US" altLang="en-US" sz="4000" dirty="0" err="1">
                <a:latin typeface="+mn-lt"/>
              </a:rPr>
              <a:t>tiến</a:t>
            </a:r>
            <a:r>
              <a:rPr lang="en-US" altLang="en-US" sz="4000" dirty="0">
                <a:latin typeface="+mn-lt"/>
              </a:rPr>
              <a:t> </a:t>
            </a:r>
            <a:r>
              <a:rPr lang="en-US" altLang="en-US" sz="4000" dirty="0" err="1">
                <a:latin typeface="+mn-lt"/>
              </a:rPr>
              <a:t>hành</a:t>
            </a:r>
            <a:r>
              <a:rPr lang="en-US" altLang="en-US" sz="4000" dirty="0">
                <a:latin typeface="+mn-lt"/>
              </a:rPr>
              <a:t> </a:t>
            </a:r>
            <a:r>
              <a:rPr lang="en-US" altLang="en-US" sz="4000" dirty="0" err="1">
                <a:latin typeface="+mn-lt"/>
              </a:rPr>
              <a:t>đọc</a:t>
            </a:r>
            <a:r>
              <a:rPr lang="en-US" altLang="en-US" sz="4000" dirty="0">
                <a:latin typeface="+mn-lt"/>
              </a:rPr>
              <a:t> </a:t>
            </a:r>
            <a:r>
              <a:rPr lang="en-US" altLang="en-US" sz="4000" dirty="0" err="1">
                <a:latin typeface="+mn-lt"/>
              </a:rPr>
              <a:t>giá</a:t>
            </a:r>
            <a:r>
              <a:rPr lang="en-US" altLang="en-US" sz="4000" dirty="0">
                <a:latin typeface="+mn-lt"/>
              </a:rPr>
              <a:t> </a:t>
            </a:r>
            <a:r>
              <a:rPr lang="en-US" altLang="en-US" sz="4000" dirty="0" err="1">
                <a:latin typeface="+mn-lt"/>
              </a:rPr>
              <a:t>trị</a:t>
            </a:r>
            <a:r>
              <a:rPr lang="en-US" altLang="en-US" sz="4000" dirty="0">
                <a:latin typeface="+mn-lt"/>
              </a:rPr>
              <a:t>. </a:t>
            </a:r>
            <a:r>
              <a:rPr lang="en-US" altLang="en-US" sz="4000" dirty="0" err="1">
                <a:latin typeface="+mn-lt"/>
              </a:rPr>
              <a:t>Tuy</a:t>
            </a:r>
            <a:r>
              <a:rPr lang="en-US" altLang="en-US" sz="4000" dirty="0">
                <a:latin typeface="+mn-lt"/>
              </a:rPr>
              <a:t> </a:t>
            </a:r>
            <a:r>
              <a:rPr lang="en-US" altLang="en-US" sz="4000" dirty="0" err="1">
                <a:latin typeface="+mn-lt"/>
              </a:rPr>
              <a:t>nhiên</a:t>
            </a:r>
            <a:r>
              <a:rPr lang="en-US" altLang="en-US" sz="4000" dirty="0">
                <a:latin typeface="+mn-lt"/>
              </a:rPr>
              <a:t>, </a:t>
            </a:r>
            <a:r>
              <a:rPr lang="en-US" altLang="en-US" sz="4000" dirty="0" err="1">
                <a:latin typeface="+mn-lt"/>
              </a:rPr>
              <a:t>chỉ</a:t>
            </a:r>
            <a:r>
              <a:rPr lang="en-US" altLang="en-US" sz="4000" dirty="0">
                <a:latin typeface="+mn-lt"/>
              </a:rPr>
              <a:t> </a:t>
            </a:r>
            <a:r>
              <a:rPr lang="en-US" altLang="en-US" sz="4000" dirty="0" err="1">
                <a:latin typeface="+mn-lt"/>
              </a:rPr>
              <a:t>được</a:t>
            </a:r>
            <a:r>
              <a:rPr lang="en-US" altLang="en-US" sz="4000" dirty="0">
                <a:latin typeface="+mn-lt"/>
              </a:rPr>
              <a:t> </a:t>
            </a:r>
            <a:r>
              <a:rPr lang="en-US" altLang="en-US" sz="4000" dirty="0" err="1">
                <a:latin typeface="+mn-lt"/>
              </a:rPr>
              <a:t>phép</a:t>
            </a:r>
            <a:r>
              <a:rPr lang="en-US" altLang="en-US" sz="4000" dirty="0">
                <a:latin typeface="+mn-lt"/>
              </a:rPr>
              <a:t> </a:t>
            </a:r>
            <a:r>
              <a:rPr lang="en-US" altLang="en-US" sz="4000" dirty="0" err="1">
                <a:latin typeface="+mn-lt"/>
              </a:rPr>
              <a:t>đọc</a:t>
            </a:r>
            <a:r>
              <a:rPr lang="en-US" altLang="en-US" sz="4000" dirty="0">
                <a:latin typeface="+mn-lt"/>
              </a:rPr>
              <a:t> </a:t>
            </a:r>
            <a:r>
              <a:rPr lang="en-US" altLang="en-US" sz="4000" dirty="0" err="1">
                <a:latin typeface="+mn-lt"/>
              </a:rPr>
              <a:t>giá</a:t>
            </a:r>
            <a:r>
              <a:rPr lang="en-US" altLang="en-US" sz="4000" dirty="0">
                <a:latin typeface="+mn-lt"/>
              </a:rPr>
              <a:t> </a:t>
            </a:r>
            <a:r>
              <a:rPr lang="en-US" altLang="en-US" sz="4000" dirty="0" err="1">
                <a:latin typeface="+mn-lt"/>
              </a:rPr>
              <a:t>trị</a:t>
            </a:r>
            <a:r>
              <a:rPr lang="en-US" altLang="en-US" sz="4000" dirty="0">
                <a:latin typeface="+mn-lt"/>
              </a:rPr>
              <a:t> </a:t>
            </a:r>
            <a:r>
              <a:rPr lang="en-US" altLang="en-US" sz="4000" dirty="0" err="1">
                <a:latin typeface="+mn-lt"/>
              </a:rPr>
              <a:t>sau</a:t>
            </a:r>
            <a:r>
              <a:rPr lang="en-US" altLang="en-US" sz="4000" dirty="0">
                <a:latin typeface="+mn-lt"/>
              </a:rPr>
              <a:t> 0.28ms.   </a:t>
            </a:r>
            <a:r>
              <a:rPr lang="en-US" altLang="en-US" sz="4000" dirty="0" err="1">
                <a:latin typeface="+mn-lt"/>
              </a:rPr>
              <a:t>Vậy</a:t>
            </a:r>
            <a:r>
              <a:rPr lang="en-US" altLang="en-US" sz="4000" dirty="0">
                <a:latin typeface="+mn-lt"/>
              </a:rPr>
              <a:t> </a:t>
            </a:r>
            <a:r>
              <a:rPr lang="en-US" altLang="en-US" sz="4000" dirty="0" err="1">
                <a:latin typeface="+mn-lt"/>
              </a:rPr>
              <a:t>những</a:t>
            </a:r>
            <a:r>
              <a:rPr lang="en-US" altLang="en-US" sz="4000" dirty="0">
                <a:latin typeface="+mn-lt"/>
              </a:rPr>
              <a:t> </a:t>
            </a:r>
            <a:r>
              <a:rPr lang="en-US" altLang="en-US" sz="4000" dirty="0" err="1">
                <a:latin typeface="+mn-lt"/>
              </a:rPr>
              <a:t>việc</a:t>
            </a:r>
            <a:r>
              <a:rPr lang="en-US" altLang="en-US" sz="4000" dirty="0">
                <a:latin typeface="+mn-lt"/>
              </a:rPr>
              <a:t> </a:t>
            </a:r>
            <a:r>
              <a:rPr lang="en-US" altLang="en-US" sz="4000" dirty="0" err="1">
                <a:latin typeface="+mn-lt"/>
              </a:rPr>
              <a:t>chúng</a:t>
            </a:r>
            <a:r>
              <a:rPr lang="en-US" altLang="en-US" sz="4000" dirty="0">
                <a:latin typeface="+mn-lt"/>
              </a:rPr>
              <a:t> ta </a:t>
            </a:r>
            <a:r>
              <a:rPr lang="en-US" altLang="en-US" sz="4000" dirty="0" err="1">
                <a:latin typeface="+mn-lt"/>
              </a:rPr>
              <a:t>cần</a:t>
            </a:r>
            <a:r>
              <a:rPr lang="en-US" altLang="en-US" sz="4000" dirty="0">
                <a:latin typeface="+mn-lt"/>
              </a:rPr>
              <a:t> </a:t>
            </a:r>
            <a:r>
              <a:rPr lang="en-US" altLang="en-US" sz="4000" dirty="0" err="1">
                <a:latin typeface="+mn-lt"/>
              </a:rPr>
              <a:t>làm</a:t>
            </a:r>
            <a:r>
              <a:rPr lang="en-US" altLang="en-US" sz="4000" dirty="0">
                <a:latin typeface="+mn-lt"/>
              </a:rPr>
              <a:t> </a:t>
            </a:r>
            <a:r>
              <a:rPr lang="en-US" altLang="en-US" sz="4000" dirty="0" err="1">
                <a:latin typeface="+mn-lt"/>
              </a:rPr>
              <a:t>trong</a:t>
            </a:r>
            <a:r>
              <a:rPr lang="en-US" altLang="en-US" sz="4000" dirty="0">
                <a:latin typeface="+mn-lt"/>
              </a:rPr>
              <a:t> 0.32ms </a:t>
            </a:r>
            <a:r>
              <a:rPr lang="en-US" altLang="en-US" sz="4000" dirty="0" err="1">
                <a:latin typeface="+mn-lt"/>
              </a:rPr>
              <a:t>này</a:t>
            </a:r>
            <a:r>
              <a:rPr lang="en-US" altLang="en-US" sz="4000" dirty="0">
                <a:latin typeface="+mn-lt"/>
              </a:rPr>
              <a:t> </a:t>
            </a:r>
            <a:r>
              <a:rPr lang="en-US" altLang="en-US" sz="4000" dirty="0" err="1">
                <a:latin typeface="+mn-lt"/>
              </a:rPr>
              <a:t>đó</a:t>
            </a:r>
            <a:r>
              <a:rPr lang="en-US" altLang="en-US" sz="4000" dirty="0">
                <a:latin typeface="+mn-lt"/>
              </a:rPr>
              <a:t> </a:t>
            </a:r>
            <a:r>
              <a:rPr lang="en-US" altLang="en-US" sz="4000" dirty="0" err="1">
                <a:latin typeface="+mn-lt"/>
              </a:rPr>
              <a:t>là</a:t>
            </a:r>
            <a:r>
              <a:rPr lang="en-US" altLang="en-US" sz="4000" dirty="0">
                <a:latin typeface="+mn-lt"/>
              </a:rPr>
              <a:t>:</a:t>
            </a:r>
          </a:p>
          <a:p>
            <a:pPr lvl="1">
              <a:lnSpc>
                <a:spcPct val="120000"/>
              </a:lnSpc>
            </a:pPr>
            <a:r>
              <a:rPr lang="en-US" altLang="en-US" sz="4000" dirty="0" err="1">
                <a:latin typeface="+mn-lt"/>
              </a:rPr>
              <a:t>Bật</a:t>
            </a:r>
            <a:r>
              <a:rPr lang="en-US" altLang="en-US" sz="4000" dirty="0">
                <a:latin typeface="+mn-lt"/>
              </a:rPr>
              <a:t> IR LED.</a:t>
            </a:r>
          </a:p>
          <a:p>
            <a:pPr lvl="1">
              <a:lnSpc>
                <a:spcPct val="120000"/>
              </a:lnSpc>
            </a:pPr>
            <a:r>
              <a:rPr lang="en-US" altLang="en-US" sz="4000" dirty="0">
                <a:latin typeface="+mn-lt"/>
              </a:rPr>
              <a:t>Delay 0.28ms.</a:t>
            </a:r>
          </a:p>
          <a:p>
            <a:pPr lvl="1">
              <a:lnSpc>
                <a:spcPct val="120000"/>
              </a:lnSpc>
            </a:pPr>
            <a:r>
              <a:rPr lang="en-US" altLang="en-US" sz="4000" dirty="0" err="1">
                <a:latin typeface="+mn-lt"/>
              </a:rPr>
              <a:t>Tắt</a:t>
            </a:r>
            <a:r>
              <a:rPr lang="en-US" altLang="en-US" sz="4000" dirty="0">
                <a:latin typeface="+mn-lt"/>
              </a:rPr>
              <a:t> IR LED.</a:t>
            </a:r>
          </a:p>
          <a:p>
            <a:pPr lvl="1">
              <a:lnSpc>
                <a:spcPct val="120000"/>
              </a:lnSpc>
            </a:pPr>
            <a:r>
              <a:rPr lang="en-US" altLang="en-US" sz="4000" dirty="0">
                <a:latin typeface="+mn-lt"/>
              </a:rPr>
              <a:t>Delay 0.04ms.</a:t>
            </a:r>
          </a:p>
          <a:p>
            <a:pPr>
              <a:lnSpc>
                <a:spcPct val="120000"/>
              </a:lnSpc>
            </a:pPr>
            <a:r>
              <a:rPr lang="en-US" altLang="en-US" sz="4000" dirty="0">
                <a:latin typeface="+mn-lt"/>
              </a:rPr>
              <a:t>   9.680ms: </a:t>
            </a:r>
            <a:r>
              <a:rPr lang="en-US" altLang="en-US" sz="4000" dirty="0" err="1">
                <a:latin typeface="+mn-lt"/>
              </a:rPr>
              <a:t>Thời</a:t>
            </a:r>
            <a:r>
              <a:rPr lang="en-US" altLang="en-US" sz="4000" dirty="0">
                <a:latin typeface="+mn-lt"/>
              </a:rPr>
              <a:t> </a:t>
            </a:r>
            <a:r>
              <a:rPr lang="en-US" altLang="en-US" sz="4000" dirty="0" err="1">
                <a:latin typeface="+mn-lt"/>
              </a:rPr>
              <a:t>gian</a:t>
            </a:r>
            <a:r>
              <a:rPr lang="en-US" altLang="en-US" sz="4000" dirty="0">
                <a:latin typeface="+mn-lt"/>
              </a:rPr>
              <a:t> </a:t>
            </a:r>
            <a:r>
              <a:rPr lang="en-US" altLang="en-US" sz="4000" dirty="0" err="1">
                <a:latin typeface="+mn-lt"/>
              </a:rPr>
              <a:t>này</a:t>
            </a:r>
            <a:r>
              <a:rPr lang="en-US" altLang="en-US" sz="4000" dirty="0">
                <a:latin typeface="+mn-lt"/>
              </a:rPr>
              <a:t> </a:t>
            </a:r>
            <a:r>
              <a:rPr lang="en-US" altLang="en-US" sz="4000" dirty="0" err="1">
                <a:latin typeface="+mn-lt"/>
              </a:rPr>
              <a:t>cảm</a:t>
            </a:r>
            <a:r>
              <a:rPr lang="en-US" altLang="en-US" sz="4000" dirty="0">
                <a:latin typeface="+mn-lt"/>
              </a:rPr>
              <a:t> </a:t>
            </a:r>
            <a:r>
              <a:rPr lang="en-US" altLang="en-US" sz="4000" dirty="0" err="1">
                <a:latin typeface="+mn-lt"/>
              </a:rPr>
              <a:t>biến</a:t>
            </a:r>
            <a:r>
              <a:rPr lang="en-US" altLang="en-US" sz="4000" dirty="0">
                <a:latin typeface="+mn-lt"/>
              </a:rPr>
              <a:t> </a:t>
            </a:r>
            <a:r>
              <a:rPr lang="en-US" altLang="en-US" sz="4000" dirty="0" err="1">
                <a:latin typeface="+mn-lt"/>
              </a:rPr>
              <a:t>sẽ</a:t>
            </a:r>
            <a:r>
              <a:rPr lang="en-US" altLang="en-US" sz="4000" dirty="0">
                <a:latin typeface="+mn-lt"/>
              </a:rPr>
              <a:t> </a:t>
            </a:r>
            <a:r>
              <a:rPr lang="en-US" altLang="en-US" sz="4000" dirty="0" err="1">
                <a:latin typeface="+mn-lt"/>
              </a:rPr>
              <a:t>không</a:t>
            </a:r>
            <a:r>
              <a:rPr lang="en-US" altLang="en-US" sz="4000" dirty="0">
                <a:latin typeface="+mn-lt"/>
              </a:rPr>
              <a:t> </a:t>
            </a:r>
            <a:r>
              <a:rPr lang="en-US" altLang="en-US" sz="4000" dirty="0" err="1">
                <a:latin typeface="+mn-lt"/>
              </a:rPr>
              <a:t>làm</a:t>
            </a:r>
            <a:r>
              <a:rPr lang="en-US" altLang="en-US" sz="4000" dirty="0">
                <a:latin typeface="+mn-lt"/>
              </a:rPr>
              <a:t> </a:t>
            </a:r>
            <a:r>
              <a:rPr lang="en-US" altLang="en-US" sz="4000" dirty="0" err="1">
                <a:latin typeface="+mn-lt"/>
              </a:rPr>
              <a:t>gì</a:t>
            </a:r>
            <a:r>
              <a:rPr lang="en-US" altLang="en-US" sz="4000" dirty="0">
                <a:latin typeface="+mn-lt"/>
              </a:rPr>
              <a:t> </a:t>
            </a:r>
            <a:r>
              <a:rPr lang="en-US" altLang="en-US" sz="4000" dirty="0" err="1">
                <a:latin typeface="+mn-lt"/>
              </a:rPr>
              <a:t>cả</a:t>
            </a:r>
            <a:r>
              <a:rPr lang="en-US" altLang="en-US" sz="4000" dirty="0">
                <a:latin typeface="+mn-lt"/>
              </a:rPr>
              <a:t>. </a:t>
            </a:r>
            <a:r>
              <a:rPr lang="en-US" altLang="en-US" sz="4000" dirty="0" err="1">
                <a:latin typeface="+mn-lt"/>
              </a:rPr>
              <a:t>Vì</a:t>
            </a:r>
            <a:r>
              <a:rPr lang="en-US" altLang="en-US" sz="4000" dirty="0">
                <a:latin typeface="+mn-lt"/>
              </a:rPr>
              <a:t> </a:t>
            </a:r>
            <a:r>
              <a:rPr lang="en-US" altLang="en-US" sz="4000" dirty="0" err="1">
                <a:latin typeface="+mn-lt"/>
              </a:rPr>
              <a:t>thế</a:t>
            </a:r>
            <a:r>
              <a:rPr lang="en-US" altLang="en-US" sz="4000" dirty="0">
                <a:latin typeface="+mn-lt"/>
              </a:rPr>
              <a:t> ta </a:t>
            </a:r>
            <a:r>
              <a:rPr lang="en-US" altLang="en-US" sz="4000" dirty="0" err="1">
                <a:latin typeface="+mn-lt"/>
              </a:rPr>
              <a:t>chỉ</a:t>
            </a:r>
            <a:r>
              <a:rPr lang="en-US" altLang="en-US" sz="4000" dirty="0">
                <a:latin typeface="+mn-lt"/>
              </a:rPr>
              <a:t> </a:t>
            </a:r>
            <a:r>
              <a:rPr lang="en-US" altLang="en-US" sz="4000" dirty="0" err="1">
                <a:latin typeface="+mn-lt"/>
              </a:rPr>
              <a:t>cần</a:t>
            </a:r>
            <a:r>
              <a:rPr lang="en-US" altLang="en-US" sz="4000" dirty="0">
                <a:latin typeface="+mn-lt"/>
              </a:rPr>
              <a:t> delay 9.680ms.</a:t>
            </a:r>
          </a:p>
          <a:p>
            <a:pPr marL="0" lvl="0" indent="0">
              <a:lnSpc>
                <a:spcPct val="120000"/>
              </a:lnSpc>
              <a:buNone/>
            </a:pPr>
            <a:r>
              <a:rPr lang="en-US" altLang="en-US" sz="4000" b="1" dirty="0" err="1">
                <a:latin typeface="+mn-lt"/>
              </a:rPr>
              <a:t>Phương</a:t>
            </a:r>
            <a:r>
              <a:rPr lang="en-US" altLang="en-US" sz="4000" b="1" dirty="0">
                <a:latin typeface="+mn-lt"/>
              </a:rPr>
              <a:t> </a:t>
            </a:r>
            <a:r>
              <a:rPr lang="en-US" altLang="en-US" sz="4000" b="1" dirty="0" err="1">
                <a:latin typeface="+mn-lt"/>
              </a:rPr>
              <a:t>pháp</a:t>
            </a:r>
            <a:r>
              <a:rPr lang="en-US" altLang="en-US" sz="4000" b="1" dirty="0">
                <a:latin typeface="+mn-lt"/>
              </a:rPr>
              <a:t> </a:t>
            </a:r>
            <a:r>
              <a:rPr lang="en-US" altLang="en-US" sz="4000" b="1" dirty="0" err="1">
                <a:latin typeface="+mn-lt"/>
              </a:rPr>
              <a:t>tính</a:t>
            </a:r>
            <a:r>
              <a:rPr lang="en-US" altLang="en-US" sz="4000" b="1" dirty="0">
                <a:latin typeface="+mn-lt"/>
              </a:rPr>
              <a:t> </a:t>
            </a:r>
            <a:r>
              <a:rPr lang="en-US" altLang="en-US" sz="4000" b="1" dirty="0" err="1">
                <a:latin typeface="+mn-lt"/>
              </a:rPr>
              <a:t>kết</a:t>
            </a:r>
            <a:r>
              <a:rPr lang="en-US" altLang="en-US" sz="4000" b="1" dirty="0">
                <a:latin typeface="+mn-lt"/>
              </a:rPr>
              <a:t> </a:t>
            </a:r>
            <a:r>
              <a:rPr lang="en-US" altLang="en-US" sz="4000" b="1" dirty="0" err="1">
                <a:latin typeface="+mn-lt"/>
              </a:rPr>
              <a:t>quả</a:t>
            </a:r>
            <a:endParaRPr lang="en-US" altLang="en-US" sz="4000" b="1" dirty="0">
              <a:latin typeface="+mn-lt"/>
            </a:endParaRPr>
          </a:p>
          <a:p>
            <a:pPr lvl="0">
              <a:lnSpc>
                <a:spcPct val="120000"/>
              </a:lnSpc>
            </a:pPr>
            <a:r>
              <a:rPr lang="en-US" altLang="en-US" sz="4000" dirty="0" err="1">
                <a:latin typeface="+mn-lt"/>
              </a:rPr>
              <a:t>Tài</a:t>
            </a:r>
            <a:r>
              <a:rPr lang="en-US" altLang="en-US" sz="4000" dirty="0">
                <a:latin typeface="+mn-lt"/>
              </a:rPr>
              <a:t> </a:t>
            </a:r>
            <a:r>
              <a:rPr lang="en-US" altLang="en-US" sz="4000" dirty="0" err="1">
                <a:latin typeface="+mn-lt"/>
              </a:rPr>
              <a:t>liệu</a:t>
            </a:r>
            <a:r>
              <a:rPr lang="en-US" altLang="en-US" sz="4000" dirty="0">
                <a:latin typeface="+mn-lt"/>
              </a:rPr>
              <a:t> </a:t>
            </a:r>
            <a:r>
              <a:rPr lang="en-US" altLang="en-US" sz="4000" dirty="0" err="1">
                <a:latin typeface="+mn-lt"/>
              </a:rPr>
              <a:t>mô</a:t>
            </a:r>
            <a:r>
              <a:rPr lang="en-US" altLang="en-US" sz="4000" dirty="0">
                <a:latin typeface="+mn-lt"/>
              </a:rPr>
              <a:t> </a:t>
            </a:r>
            <a:r>
              <a:rPr lang="en-US" altLang="en-US" sz="4000" dirty="0" err="1">
                <a:latin typeface="+mn-lt"/>
              </a:rPr>
              <a:t>tả</a:t>
            </a:r>
            <a:r>
              <a:rPr lang="en-US" altLang="en-US" sz="4000" dirty="0">
                <a:latin typeface="+mn-lt"/>
              </a:rPr>
              <a:t> </a:t>
            </a:r>
            <a:r>
              <a:rPr lang="en-US" altLang="en-US" sz="4000" dirty="0" err="1">
                <a:latin typeface="+mn-lt"/>
              </a:rPr>
              <a:t>cho</a:t>
            </a:r>
            <a:r>
              <a:rPr lang="en-US" altLang="en-US" sz="4000" dirty="0">
                <a:latin typeface="+mn-lt"/>
              </a:rPr>
              <a:t> </a:t>
            </a:r>
            <a:r>
              <a:rPr lang="en-US" altLang="en-US" sz="4000" dirty="0" err="1">
                <a:latin typeface="+mn-lt"/>
              </a:rPr>
              <a:t>biết</a:t>
            </a:r>
            <a:r>
              <a:rPr lang="en-US" altLang="en-US" sz="4000" dirty="0">
                <a:latin typeface="+mn-lt"/>
              </a:rPr>
              <a:t>, ta </a:t>
            </a:r>
            <a:r>
              <a:rPr lang="en-US" altLang="en-US" sz="4000" dirty="0" err="1">
                <a:latin typeface="+mn-lt"/>
              </a:rPr>
              <a:t>có</a:t>
            </a:r>
            <a:r>
              <a:rPr lang="en-US" altLang="en-US" sz="4000" dirty="0">
                <a:latin typeface="+mn-lt"/>
              </a:rPr>
              <a:t> </a:t>
            </a:r>
            <a:r>
              <a:rPr lang="en-US" altLang="en-US" sz="4000" dirty="0" err="1">
                <a:latin typeface="+mn-lt"/>
              </a:rPr>
              <a:t>thể</a:t>
            </a:r>
            <a:r>
              <a:rPr lang="en-US" altLang="en-US" sz="4000" dirty="0">
                <a:latin typeface="+mn-lt"/>
              </a:rPr>
              <a:t> </a:t>
            </a:r>
            <a:r>
              <a:rPr lang="en-US" altLang="en-US" sz="4000" dirty="0" err="1">
                <a:latin typeface="+mn-lt"/>
              </a:rPr>
              <a:t>tìm</a:t>
            </a:r>
            <a:r>
              <a:rPr lang="en-US" altLang="en-US" sz="4000" dirty="0">
                <a:latin typeface="+mn-lt"/>
              </a:rPr>
              <a:t> </a:t>
            </a:r>
            <a:r>
              <a:rPr lang="en-US" altLang="en-US" sz="4000" dirty="0" err="1">
                <a:latin typeface="+mn-lt"/>
              </a:rPr>
              <a:t>được</a:t>
            </a:r>
            <a:r>
              <a:rPr lang="en-US" altLang="en-US" sz="4000" dirty="0">
                <a:latin typeface="+mn-lt"/>
              </a:rPr>
              <a:t> </a:t>
            </a:r>
            <a:r>
              <a:rPr lang="en-US" altLang="en-US" sz="4000" dirty="0" err="1">
                <a:latin typeface="+mn-lt"/>
              </a:rPr>
              <a:t>nồng</a:t>
            </a:r>
            <a:r>
              <a:rPr lang="en-US" altLang="en-US" sz="4000" dirty="0">
                <a:latin typeface="+mn-lt"/>
              </a:rPr>
              <a:t> </a:t>
            </a:r>
            <a:r>
              <a:rPr lang="en-US" altLang="en-US" sz="4000" dirty="0" err="1">
                <a:latin typeface="+mn-lt"/>
              </a:rPr>
              <a:t>độ</a:t>
            </a:r>
            <a:r>
              <a:rPr lang="en-US" altLang="en-US" sz="4000" dirty="0">
                <a:latin typeface="+mn-lt"/>
              </a:rPr>
              <a:t> </a:t>
            </a:r>
            <a:r>
              <a:rPr lang="en-US" altLang="en-US" sz="4000" dirty="0" err="1">
                <a:latin typeface="+mn-lt"/>
              </a:rPr>
              <a:t>bụi</a:t>
            </a:r>
            <a:r>
              <a:rPr lang="en-US" altLang="en-US" sz="4000" dirty="0">
                <a:latin typeface="+mn-lt"/>
              </a:rPr>
              <a:t> </a:t>
            </a:r>
            <a:r>
              <a:rPr lang="en-US" altLang="en-US" sz="4000" dirty="0" err="1">
                <a:latin typeface="+mn-lt"/>
              </a:rPr>
              <a:t>trong</a:t>
            </a:r>
            <a:r>
              <a:rPr lang="en-US" altLang="en-US" sz="4000" dirty="0">
                <a:latin typeface="+mn-lt"/>
              </a:rPr>
              <a:t> </a:t>
            </a:r>
            <a:r>
              <a:rPr lang="en-US" altLang="en-US" sz="4000" dirty="0" err="1">
                <a:latin typeface="+mn-lt"/>
              </a:rPr>
              <a:t>không</a:t>
            </a:r>
            <a:r>
              <a:rPr lang="en-US" altLang="en-US" sz="4000" dirty="0">
                <a:latin typeface="+mn-lt"/>
              </a:rPr>
              <a:t> </a:t>
            </a:r>
            <a:r>
              <a:rPr lang="en-US" altLang="en-US" sz="4000" dirty="0" err="1">
                <a:latin typeface="+mn-lt"/>
              </a:rPr>
              <a:t>khí</a:t>
            </a:r>
            <a:r>
              <a:rPr lang="en-US" altLang="en-US" sz="4000" dirty="0">
                <a:latin typeface="+mn-lt"/>
              </a:rPr>
              <a:t> </a:t>
            </a:r>
            <a:r>
              <a:rPr lang="en-US" altLang="en-US" sz="4000" dirty="0" err="1">
                <a:latin typeface="+mn-lt"/>
              </a:rPr>
              <a:t>bằng</a:t>
            </a:r>
            <a:r>
              <a:rPr lang="en-US" altLang="en-US" sz="4000" dirty="0">
                <a:latin typeface="+mn-lt"/>
              </a:rPr>
              <a:t> </a:t>
            </a:r>
            <a:r>
              <a:rPr lang="en-US" altLang="en-US" sz="4000" dirty="0" err="1">
                <a:latin typeface="+mn-lt"/>
              </a:rPr>
              <a:t>quy</a:t>
            </a:r>
            <a:r>
              <a:rPr lang="en-US" altLang="en-US" sz="4000" dirty="0">
                <a:latin typeface="+mn-lt"/>
              </a:rPr>
              <a:t> </a:t>
            </a:r>
            <a:r>
              <a:rPr lang="en-US" altLang="en-US" sz="4000" dirty="0" err="1">
                <a:latin typeface="+mn-lt"/>
              </a:rPr>
              <a:t>đổi</a:t>
            </a:r>
            <a:r>
              <a:rPr lang="en-US" altLang="en-US" sz="4000" dirty="0">
                <a:latin typeface="+mn-lt"/>
              </a:rPr>
              <a:t> </a:t>
            </a:r>
            <a:r>
              <a:rPr lang="en-US" altLang="en-US" sz="4000" dirty="0" err="1">
                <a:latin typeface="+mn-lt"/>
              </a:rPr>
              <a:t>như</a:t>
            </a:r>
            <a:r>
              <a:rPr lang="en-US" altLang="en-US" sz="4000" dirty="0">
                <a:latin typeface="+mn-lt"/>
              </a:rPr>
              <a:t> </a:t>
            </a:r>
            <a:r>
              <a:rPr lang="en-US" altLang="en-US" sz="4000" dirty="0" err="1">
                <a:latin typeface="+mn-lt"/>
              </a:rPr>
              <a:t>sau</a:t>
            </a:r>
            <a:r>
              <a:rPr lang="en-US" altLang="en-US" sz="4000" dirty="0">
                <a:latin typeface="+mn-lt"/>
              </a:rPr>
              <a:t>: 0.5V = 0.1mg/m3.</a:t>
            </a:r>
          </a:p>
          <a:p>
            <a:pPr lvl="0">
              <a:lnSpc>
                <a:spcPct val="120000"/>
              </a:lnSpc>
            </a:pPr>
            <a:r>
              <a:rPr lang="en-US" altLang="en-US" sz="4000" dirty="0" err="1">
                <a:latin typeface="+mn-lt"/>
              </a:rPr>
              <a:t>Nhưng</a:t>
            </a:r>
            <a:r>
              <a:rPr lang="en-US" altLang="en-US" sz="4000" dirty="0">
                <a:latin typeface="+mn-lt"/>
              </a:rPr>
              <a:t> </a:t>
            </a:r>
            <a:r>
              <a:rPr lang="en-US" altLang="en-US" sz="4000" dirty="0" err="1">
                <a:latin typeface="+mn-lt"/>
              </a:rPr>
              <a:t>khi</a:t>
            </a:r>
            <a:r>
              <a:rPr lang="en-US" altLang="en-US" sz="4000" dirty="0">
                <a:latin typeface="+mn-lt"/>
              </a:rPr>
              <a:t> </a:t>
            </a:r>
            <a:r>
              <a:rPr lang="en-US" altLang="en-US" sz="4000" dirty="0" err="1">
                <a:latin typeface="+mn-lt"/>
              </a:rPr>
              <a:t>sử</a:t>
            </a:r>
            <a:r>
              <a:rPr lang="en-US" altLang="en-US" sz="4000" dirty="0">
                <a:latin typeface="+mn-lt"/>
              </a:rPr>
              <a:t> </a:t>
            </a:r>
            <a:r>
              <a:rPr lang="en-US" altLang="en-US" sz="4000" dirty="0" err="1">
                <a:latin typeface="+mn-lt"/>
              </a:rPr>
              <a:t>dụng</a:t>
            </a:r>
            <a:r>
              <a:rPr lang="en-US" altLang="en-US" sz="4000" dirty="0">
                <a:latin typeface="+mn-lt"/>
              </a:rPr>
              <a:t> </a:t>
            </a:r>
            <a:r>
              <a:rPr lang="en-US" altLang="en-US" sz="4000" dirty="0" err="1">
                <a:latin typeface="+mn-lt"/>
              </a:rPr>
              <a:t>các</a:t>
            </a:r>
            <a:r>
              <a:rPr lang="en-US" altLang="en-US" sz="4000" dirty="0">
                <a:latin typeface="+mn-lt"/>
              </a:rPr>
              <a:t> </a:t>
            </a:r>
            <a:r>
              <a:rPr lang="en-US" altLang="en-US" sz="4000" dirty="0" err="1">
                <a:latin typeface="+mn-lt"/>
              </a:rPr>
              <a:t>chân</a:t>
            </a:r>
            <a:r>
              <a:rPr lang="en-US" altLang="en-US" sz="4000" dirty="0">
                <a:latin typeface="+mn-lt"/>
              </a:rPr>
              <a:t> Analog </a:t>
            </a:r>
            <a:r>
              <a:rPr lang="en-US" altLang="en-US" sz="4000" dirty="0" err="1">
                <a:latin typeface="+mn-lt"/>
              </a:rPr>
              <a:t>của</a:t>
            </a:r>
            <a:r>
              <a:rPr lang="en-US" altLang="en-US" sz="4000" dirty="0">
                <a:latin typeface="+mn-lt"/>
              </a:rPr>
              <a:t> ES32 </a:t>
            </a:r>
            <a:r>
              <a:rPr lang="en-US" altLang="en-US" sz="4000" dirty="0" err="1">
                <a:latin typeface="+mn-lt"/>
              </a:rPr>
              <a:t>đọc</a:t>
            </a:r>
            <a:r>
              <a:rPr lang="en-US" altLang="en-US" sz="4000" dirty="0">
                <a:latin typeface="+mn-lt"/>
              </a:rPr>
              <a:t> </a:t>
            </a:r>
            <a:r>
              <a:rPr lang="en-US" altLang="en-US" sz="4000" dirty="0" err="1">
                <a:latin typeface="+mn-lt"/>
              </a:rPr>
              <a:t>thì</a:t>
            </a:r>
            <a:r>
              <a:rPr lang="en-US" altLang="en-US" sz="4000" dirty="0">
                <a:latin typeface="+mn-lt"/>
              </a:rPr>
              <a:t> </a:t>
            </a:r>
            <a:r>
              <a:rPr lang="en-US" altLang="en-US" sz="4000" dirty="0" err="1">
                <a:latin typeface="+mn-lt"/>
              </a:rPr>
              <a:t>điện</a:t>
            </a:r>
            <a:r>
              <a:rPr lang="en-US" altLang="en-US" sz="4000" dirty="0">
                <a:latin typeface="+mn-lt"/>
              </a:rPr>
              <a:t> </a:t>
            </a:r>
            <a:r>
              <a:rPr lang="en-US" altLang="en-US" sz="4000" dirty="0" err="1">
                <a:latin typeface="+mn-lt"/>
              </a:rPr>
              <a:t>áp</a:t>
            </a:r>
            <a:r>
              <a:rPr lang="en-US" altLang="en-US" sz="4000" dirty="0">
                <a:latin typeface="+mn-lt"/>
              </a:rPr>
              <a:t> </a:t>
            </a:r>
            <a:r>
              <a:rPr lang="en-US" altLang="en-US" sz="4000" dirty="0" err="1">
                <a:latin typeface="+mn-lt"/>
              </a:rPr>
              <a:t>sẽ</a:t>
            </a:r>
            <a:r>
              <a:rPr lang="en-US" altLang="en-US" sz="4000" dirty="0">
                <a:latin typeface="+mn-lt"/>
              </a:rPr>
              <a:t> </a:t>
            </a:r>
            <a:r>
              <a:rPr lang="en-US" altLang="en-US" sz="4000" dirty="0" err="1">
                <a:latin typeface="+mn-lt"/>
              </a:rPr>
              <a:t>được</a:t>
            </a:r>
            <a:r>
              <a:rPr lang="en-US" altLang="en-US" sz="4000" dirty="0">
                <a:latin typeface="+mn-lt"/>
              </a:rPr>
              <a:t> </a:t>
            </a:r>
            <a:r>
              <a:rPr lang="en-US" altLang="en-US" sz="4000" dirty="0" err="1">
                <a:latin typeface="+mn-lt"/>
              </a:rPr>
              <a:t>chuyển</a:t>
            </a:r>
            <a:r>
              <a:rPr lang="en-US" altLang="en-US" sz="4000" dirty="0">
                <a:latin typeface="+mn-lt"/>
              </a:rPr>
              <a:t> </a:t>
            </a:r>
            <a:r>
              <a:rPr lang="en-US" altLang="en-US" sz="4000" dirty="0" err="1">
                <a:latin typeface="+mn-lt"/>
              </a:rPr>
              <a:t>thành</a:t>
            </a:r>
            <a:r>
              <a:rPr lang="en-US" altLang="en-US" sz="4000" dirty="0">
                <a:latin typeface="+mn-lt"/>
              </a:rPr>
              <a:t> </a:t>
            </a:r>
            <a:r>
              <a:rPr lang="en-US" altLang="en-US" sz="4000" dirty="0" err="1">
                <a:latin typeface="+mn-lt"/>
              </a:rPr>
              <a:t>giá</a:t>
            </a:r>
            <a:r>
              <a:rPr lang="en-US" altLang="en-US" sz="4000" dirty="0">
                <a:latin typeface="+mn-lt"/>
              </a:rPr>
              <a:t> </a:t>
            </a:r>
            <a:r>
              <a:rPr lang="en-US" altLang="en-US" sz="4000" dirty="0" err="1">
                <a:latin typeface="+mn-lt"/>
              </a:rPr>
              <a:t>trị</a:t>
            </a:r>
            <a:r>
              <a:rPr lang="en-US" altLang="en-US" sz="4000" dirty="0">
                <a:latin typeface="+mn-lt"/>
              </a:rPr>
              <a:t> analog (0-4095). </a:t>
            </a:r>
            <a:r>
              <a:rPr lang="en-US" altLang="en-US" sz="4000" dirty="0" err="1">
                <a:latin typeface="+mn-lt"/>
              </a:rPr>
              <a:t>Vì</a:t>
            </a:r>
            <a:r>
              <a:rPr lang="en-US" altLang="en-US" sz="4000" dirty="0">
                <a:latin typeface="+mn-lt"/>
              </a:rPr>
              <a:t> </a:t>
            </a:r>
            <a:r>
              <a:rPr lang="en-US" altLang="en-US" sz="4000" dirty="0" err="1">
                <a:latin typeface="+mn-lt"/>
              </a:rPr>
              <a:t>vậy</a:t>
            </a:r>
            <a:r>
              <a:rPr lang="en-US" altLang="en-US" sz="4000" dirty="0">
                <a:latin typeface="+mn-lt"/>
              </a:rPr>
              <a:t> </a:t>
            </a:r>
            <a:r>
              <a:rPr lang="en-US" altLang="en-US" sz="4000" dirty="0" err="1">
                <a:latin typeface="+mn-lt"/>
              </a:rPr>
              <a:t>chúng</a:t>
            </a:r>
            <a:r>
              <a:rPr lang="en-US" altLang="en-US" sz="4000" dirty="0">
                <a:latin typeface="+mn-lt"/>
              </a:rPr>
              <a:t> ta </a:t>
            </a:r>
            <a:r>
              <a:rPr lang="en-US" altLang="en-US" sz="4000" dirty="0" err="1">
                <a:latin typeface="+mn-lt"/>
              </a:rPr>
              <a:t>cần</a:t>
            </a:r>
            <a:r>
              <a:rPr lang="en-US" altLang="en-US" sz="4000" dirty="0">
                <a:latin typeface="+mn-lt"/>
              </a:rPr>
              <a:t> </a:t>
            </a:r>
            <a:r>
              <a:rPr lang="en-US" altLang="en-US" sz="4000" dirty="0" err="1">
                <a:latin typeface="+mn-lt"/>
              </a:rPr>
              <a:t>tìm</a:t>
            </a:r>
            <a:r>
              <a:rPr lang="en-US" altLang="en-US" sz="4000" dirty="0">
                <a:latin typeface="+mn-lt"/>
              </a:rPr>
              <a:t> </a:t>
            </a:r>
            <a:r>
              <a:rPr lang="en-US" altLang="en-US" sz="4000" dirty="0" err="1">
                <a:latin typeface="+mn-lt"/>
              </a:rPr>
              <a:t>giá</a:t>
            </a:r>
            <a:r>
              <a:rPr lang="en-US" altLang="en-US" sz="4000" dirty="0">
                <a:latin typeface="+mn-lt"/>
              </a:rPr>
              <a:t> </a:t>
            </a:r>
            <a:r>
              <a:rPr lang="en-US" altLang="en-US" sz="4000" dirty="0" err="1">
                <a:latin typeface="+mn-lt"/>
              </a:rPr>
              <a:t>trị</a:t>
            </a:r>
            <a:r>
              <a:rPr lang="en-US" altLang="en-US" sz="4000" dirty="0">
                <a:latin typeface="+mn-lt"/>
              </a:rPr>
              <a:t> vol </a:t>
            </a:r>
            <a:r>
              <a:rPr lang="en-US" altLang="en-US" sz="4000" dirty="0" err="1">
                <a:latin typeface="+mn-lt"/>
              </a:rPr>
              <a:t>của</a:t>
            </a:r>
            <a:r>
              <a:rPr lang="en-US" altLang="en-US" sz="4000" dirty="0">
                <a:latin typeface="+mn-lt"/>
              </a:rPr>
              <a:t> </a:t>
            </a:r>
            <a:r>
              <a:rPr lang="en-US" altLang="en-US" sz="4000" dirty="0" err="1">
                <a:latin typeface="+mn-lt"/>
              </a:rPr>
              <a:t>mỗi</a:t>
            </a:r>
            <a:r>
              <a:rPr lang="en-US" altLang="en-US" sz="4000" dirty="0">
                <a:latin typeface="+mn-lt"/>
              </a:rPr>
              <a:t> </a:t>
            </a:r>
            <a:r>
              <a:rPr lang="en-US" altLang="en-US" sz="4000" dirty="0" err="1">
                <a:latin typeface="+mn-lt"/>
              </a:rPr>
              <a:t>mức</a:t>
            </a:r>
            <a:r>
              <a:rPr lang="en-US" altLang="en-US" sz="4000" dirty="0">
                <a:latin typeface="+mn-lt"/>
              </a:rPr>
              <a:t> analog </a:t>
            </a:r>
            <a:r>
              <a:rPr lang="en-US" altLang="en-US" sz="4000" dirty="0" err="1">
                <a:latin typeface="+mn-lt"/>
              </a:rPr>
              <a:t>bằng</a:t>
            </a:r>
            <a:r>
              <a:rPr lang="en-US" altLang="en-US" sz="4000" dirty="0">
                <a:latin typeface="+mn-lt"/>
              </a:rPr>
              <a:t> </a:t>
            </a:r>
            <a:r>
              <a:rPr lang="en-US" altLang="en-US" sz="4000" dirty="0" err="1">
                <a:latin typeface="+mn-lt"/>
              </a:rPr>
              <a:t>cách</a:t>
            </a:r>
            <a:r>
              <a:rPr lang="en-US" altLang="en-US" sz="4000" dirty="0">
                <a:latin typeface="+mn-lt"/>
              </a:rPr>
              <a:t> </a:t>
            </a:r>
            <a:r>
              <a:rPr lang="en-US" altLang="en-US" sz="4000" dirty="0" err="1">
                <a:latin typeface="+mn-lt"/>
              </a:rPr>
              <a:t>đơn</a:t>
            </a:r>
            <a:r>
              <a:rPr lang="en-US" altLang="en-US" sz="4000" dirty="0">
                <a:latin typeface="+mn-lt"/>
              </a:rPr>
              <a:t> </a:t>
            </a:r>
            <a:r>
              <a:rPr lang="en-US" altLang="en-US" sz="4000" dirty="0" err="1">
                <a:latin typeface="+mn-lt"/>
              </a:rPr>
              <a:t>giản</a:t>
            </a:r>
            <a:r>
              <a:rPr lang="en-US" altLang="en-US" sz="4000" dirty="0">
                <a:latin typeface="+mn-lt"/>
              </a:rPr>
              <a:t> </a:t>
            </a:r>
            <a:r>
              <a:rPr lang="en-US" altLang="en-US" sz="4000" dirty="0" err="1">
                <a:latin typeface="+mn-lt"/>
              </a:rPr>
              <a:t>như</a:t>
            </a:r>
            <a:r>
              <a:rPr lang="en-US" altLang="en-US" sz="4000" dirty="0">
                <a:latin typeface="+mn-lt"/>
              </a:rPr>
              <a:t> </a:t>
            </a:r>
            <a:r>
              <a:rPr lang="en-US" altLang="en-US" sz="4000" dirty="0" err="1">
                <a:latin typeface="+mn-lt"/>
              </a:rPr>
              <a:t>sau</a:t>
            </a:r>
            <a:endParaRPr lang="en-US" altLang="en-US" sz="4000" dirty="0">
              <a:latin typeface="+mn-lt"/>
            </a:endParaRPr>
          </a:p>
          <a:p>
            <a:pPr marL="457200" lvl="1" indent="0">
              <a:lnSpc>
                <a:spcPct val="120000"/>
              </a:lnSpc>
              <a:buNone/>
            </a:pPr>
            <a:r>
              <a:rPr lang="en-US" altLang="en-US" sz="4000" dirty="0" err="1">
                <a:latin typeface="+mn-lt"/>
              </a:rPr>
              <a:t>Vpd</a:t>
            </a:r>
            <a:r>
              <a:rPr lang="en-US" altLang="en-US" sz="4000" dirty="0">
                <a:latin typeface="+mn-lt"/>
              </a:rPr>
              <a:t> = </a:t>
            </a:r>
            <a:r>
              <a:rPr lang="en-US" altLang="en-US" sz="4000" dirty="0" err="1">
                <a:latin typeface="+mn-lt"/>
              </a:rPr>
              <a:t>Vref</a:t>
            </a:r>
            <a:r>
              <a:rPr lang="en-US" altLang="en-US" sz="4000" dirty="0">
                <a:latin typeface="+mn-lt"/>
              </a:rPr>
              <a:t> / 4096</a:t>
            </a:r>
          </a:p>
          <a:p>
            <a:pPr marL="457200" lvl="1" indent="0">
              <a:lnSpc>
                <a:spcPct val="120000"/>
              </a:lnSpc>
              <a:buNone/>
            </a:pPr>
            <a:r>
              <a:rPr lang="en-US" altLang="en-US" sz="4000" dirty="0">
                <a:latin typeface="+mn-lt"/>
              </a:rPr>
              <a:t>Trong </a:t>
            </a:r>
            <a:r>
              <a:rPr lang="en-US" altLang="en-US" sz="4000" dirty="0" err="1">
                <a:latin typeface="+mn-lt"/>
              </a:rPr>
              <a:t>đó</a:t>
            </a:r>
            <a:r>
              <a:rPr lang="en-US" altLang="en-US" sz="4000" dirty="0">
                <a:latin typeface="+mn-lt"/>
              </a:rPr>
              <a:t> :</a:t>
            </a:r>
          </a:p>
          <a:p>
            <a:pPr marL="457200" lvl="1" indent="0">
              <a:lnSpc>
                <a:spcPct val="120000"/>
              </a:lnSpc>
              <a:buNone/>
            </a:pPr>
            <a:r>
              <a:rPr lang="en-US" altLang="en-US" sz="4000" dirty="0" err="1">
                <a:latin typeface="+mn-lt"/>
              </a:rPr>
              <a:t>Vpd</a:t>
            </a:r>
            <a:r>
              <a:rPr lang="en-US" altLang="en-US" sz="4000" dirty="0">
                <a:latin typeface="+mn-lt"/>
              </a:rPr>
              <a:t>: </a:t>
            </a:r>
            <a:r>
              <a:rPr lang="en-US" altLang="en-US" sz="4000" dirty="0" err="1">
                <a:latin typeface="+mn-lt"/>
              </a:rPr>
              <a:t>Giá</a:t>
            </a:r>
            <a:r>
              <a:rPr lang="en-US" altLang="en-US" sz="4000" dirty="0">
                <a:latin typeface="+mn-lt"/>
              </a:rPr>
              <a:t> </a:t>
            </a:r>
            <a:r>
              <a:rPr lang="en-US" altLang="en-US" sz="4000" dirty="0" err="1">
                <a:latin typeface="+mn-lt"/>
              </a:rPr>
              <a:t>trị</a:t>
            </a:r>
            <a:r>
              <a:rPr lang="en-US" altLang="en-US" sz="4000" dirty="0">
                <a:latin typeface="+mn-lt"/>
              </a:rPr>
              <a:t> </a:t>
            </a:r>
            <a:r>
              <a:rPr lang="en-US" altLang="en-US" sz="4000" dirty="0" err="1">
                <a:latin typeface="+mn-lt"/>
              </a:rPr>
              <a:t>điện</a:t>
            </a:r>
            <a:r>
              <a:rPr lang="en-US" altLang="en-US" sz="4000" dirty="0">
                <a:latin typeface="+mn-lt"/>
              </a:rPr>
              <a:t> </a:t>
            </a:r>
            <a:r>
              <a:rPr lang="en-US" altLang="en-US" sz="4000" dirty="0" err="1">
                <a:latin typeface="+mn-lt"/>
              </a:rPr>
              <a:t>áp</a:t>
            </a:r>
            <a:r>
              <a:rPr lang="en-US" altLang="en-US" sz="4000" dirty="0">
                <a:latin typeface="+mn-lt"/>
              </a:rPr>
              <a:t> </a:t>
            </a:r>
            <a:r>
              <a:rPr lang="en-US" altLang="en-US" sz="4000" dirty="0" err="1">
                <a:latin typeface="+mn-lt"/>
              </a:rPr>
              <a:t>tương</a:t>
            </a:r>
            <a:r>
              <a:rPr lang="en-US" altLang="en-US" sz="4000" dirty="0">
                <a:latin typeface="+mn-lt"/>
              </a:rPr>
              <a:t> </a:t>
            </a:r>
            <a:r>
              <a:rPr lang="en-US" altLang="en-US" sz="4000" dirty="0" err="1">
                <a:latin typeface="+mn-lt"/>
              </a:rPr>
              <a:t>ứng</a:t>
            </a:r>
            <a:r>
              <a:rPr lang="en-US" altLang="en-US" sz="4000" dirty="0">
                <a:latin typeface="+mn-lt"/>
              </a:rPr>
              <a:t> </a:t>
            </a:r>
            <a:r>
              <a:rPr lang="en-US" altLang="en-US" sz="4000" dirty="0" err="1">
                <a:latin typeface="+mn-lt"/>
              </a:rPr>
              <a:t>với</a:t>
            </a:r>
            <a:r>
              <a:rPr lang="en-US" altLang="en-US" sz="4000" dirty="0">
                <a:latin typeface="+mn-lt"/>
              </a:rPr>
              <a:t> 1 </a:t>
            </a:r>
            <a:r>
              <a:rPr lang="en-US" altLang="en-US" sz="4000" dirty="0" err="1">
                <a:latin typeface="+mn-lt"/>
              </a:rPr>
              <a:t>giá</a:t>
            </a:r>
            <a:r>
              <a:rPr lang="en-US" altLang="en-US" sz="4000" dirty="0">
                <a:latin typeface="+mn-lt"/>
              </a:rPr>
              <a:t> </a:t>
            </a:r>
            <a:r>
              <a:rPr lang="en-US" altLang="en-US" sz="4000" dirty="0" err="1">
                <a:latin typeface="+mn-lt"/>
              </a:rPr>
              <a:t>trị</a:t>
            </a:r>
            <a:r>
              <a:rPr lang="en-US" altLang="en-US" sz="4000" dirty="0">
                <a:latin typeface="+mn-lt"/>
              </a:rPr>
              <a:t> analog.</a:t>
            </a:r>
          </a:p>
          <a:p>
            <a:pPr marL="457200" lvl="1" indent="0">
              <a:lnSpc>
                <a:spcPct val="120000"/>
              </a:lnSpc>
              <a:buNone/>
            </a:pPr>
            <a:r>
              <a:rPr lang="en-US" altLang="en-US" sz="4000" dirty="0" err="1">
                <a:latin typeface="+mn-lt"/>
              </a:rPr>
              <a:t>Vref</a:t>
            </a:r>
            <a:r>
              <a:rPr lang="en-US" altLang="en-US" sz="4000" dirty="0">
                <a:latin typeface="+mn-lt"/>
              </a:rPr>
              <a:t>: </a:t>
            </a:r>
            <a:r>
              <a:rPr lang="en-US" altLang="en-US" sz="4000" dirty="0" err="1">
                <a:latin typeface="+mn-lt"/>
              </a:rPr>
              <a:t>Giá</a:t>
            </a:r>
            <a:r>
              <a:rPr lang="en-US" altLang="en-US" sz="4000" dirty="0">
                <a:latin typeface="+mn-lt"/>
              </a:rPr>
              <a:t> </a:t>
            </a:r>
            <a:r>
              <a:rPr lang="en-US" altLang="en-US" sz="4000" dirty="0" err="1">
                <a:latin typeface="+mn-lt"/>
              </a:rPr>
              <a:t>trị</a:t>
            </a:r>
            <a:r>
              <a:rPr lang="en-US" altLang="en-US" sz="4000" dirty="0">
                <a:latin typeface="+mn-lt"/>
              </a:rPr>
              <a:t> </a:t>
            </a:r>
            <a:r>
              <a:rPr lang="en-US" altLang="en-US" sz="4000" dirty="0" err="1">
                <a:latin typeface="+mn-lt"/>
              </a:rPr>
              <a:t>điện</a:t>
            </a:r>
            <a:r>
              <a:rPr lang="en-US" altLang="en-US" sz="4000" dirty="0">
                <a:latin typeface="+mn-lt"/>
              </a:rPr>
              <a:t> </a:t>
            </a:r>
            <a:r>
              <a:rPr lang="en-US" altLang="en-US" sz="4000" dirty="0" err="1">
                <a:latin typeface="+mn-lt"/>
              </a:rPr>
              <a:t>áp</a:t>
            </a:r>
            <a:r>
              <a:rPr lang="en-US" altLang="en-US" sz="4000" dirty="0">
                <a:latin typeface="+mn-lt"/>
              </a:rPr>
              <a:t> </a:t>
            </a:r>
            <a:r>
              <a:rPr lang="en-US" altLang="en-US" sz="4000" dirty="0" err="1">
                <a:latin typeface="+mn-lt"/>
              </a:rPr>
              <a:t>cấp</a:t>
            </a:r>
            <a:r>
              <a:rPr lang="en-US" altLang="en-US" sz="4000" dirty="0">
                <a:latin typeface="+mn-lt"/>
              </a:rPr>
              <a:t> </a:t>
            </a:r>
            <a:r>
              <a:rPr lang="en-US" altLang="en-US" sz="4000" dirty="0" err="1">
                <a:latin typeface="+mn-lt"/>
              </a:rPr>
              <a:t>cho</a:t>
            </a:r>
            <a:r>
              <a:rPr lang="en-US" altLang="en-US" sz="4000" dirty="0">
                <a:latin typeface="+mn-lt"/>
              </a:rPr>
              <a:t> </a:t>
            </a:r>
            <a:r>
              <a:rPr lang="en-US" altLang="en-US" sz="4000" dirty="0" err="1">
                <a:latin typeface="+mn-lt"/>
              </a:rPr>
              <a:t>cảm</a:t>
            </a:r>
            <a:r>
              <a:rPr lang="en-US" altLang="en-US" sz="4000" dirty="0">
                <a:latin typeface="+mn-lt"/>
              </a:rPr>
              <a:t> </a:t>
            </a:r>
            <a:r>
              <a:rPr lang="en-US" altLang="en-US" sz="4000" dirty="0" err="1">
                <a:latin typeface="+mn-lt"/>
              </a:rPr>
              <a:t>biến</a:t>
            </a:r>
            <a:r>
              <a:rPr lang="en-US" altLang="en-US" sz="4000" dirty="0">
                <a:latin typeface="+mn-lt"/>
              </a:rPr>
              <a:t>, ở </a:t>
            </a:r>
            <a:r>
              <a:rPr lang="en-US" altLang="en-US" sz="4000" dirty="0" err="1">
                <a:latin typeface="+mn-lt"/>
              </a:rPr>
              <a:t>đây</a:t>
            </a:r>
            <a:r>
              <a:rPr lang="en-US" altLang="en-US" sz="4000" dirty="0">
                <a:latin typeface="+mn-lt"/>
              </a:rPr>
              <a:t> ta </a:t>
            </a:r>
            <a:r>
              <a:rPr lang="en-US" altLang="en-US" sz="4000" dirty="0" err="1">
                <a:latin typeface="+mn-lt"/>
              </a:rPr>
              <a:t>cấp</a:t>
            </a:r>
            <a:r>
              <a:rPr lang="en-US" altLang="en-US" sz="4000" dirty="0">
                <a:latin typeface="+mn-lt"/>
              </a:rPr>
              <a:t> 3.3V</a:t>
            </a:r>
          </a:p>
          <a:p>
            <a:pPr marL="457200" lvl="1" indent="0">
              <a:lnSpc>
                <a:spcPct val="120000"/>
              </a:lnSpc>
              <a:buNone/>
            </a:pPr>
            <a:r>
              <a:rPr lang="en-US" altLang="en-US" sz="4000" dirty="0">
                <a:latin typeface="+mn-lt"/>
              </a:rPr>
              <a:t>Sau </a:t>
            </a:r>
            <a:r>
              <a:rPr lang="en-US" altLang="en-US" sz="4000" dirty="0" err="1">
                <a:latin typeface="+mn-lt"/>
              </a:rPr>
              <a:t>khi</a:t>
            </a:r>
            <a:r>
              <a:rPr lang="en-US" altLang="en-US" sz="4000" dirty="0">
                <a:latin typeface="+mn-lt"/>
              </a:rPr>
              <a:t> </a:t>
            </a:r>
            <a:r>
              <a:rPr lang="en-US" altLang="en-US" sz="4000" dirty="0" err="1">
                <a:latin typeface="+mn-lt"/>
              </a:rPr>
              <a:t>đã</a:t>
            </a:r>
            <a:r>
              <a:rPr lang="en-US" altLang="en-US" sz="4000" dirty="0">
                <a:latin typeface="+mn-lt"/>
              </a:rPr>
              <a:t> </a:t>
            </a:r>
            <a:r>
              <a:rPr lang="en-US" altLang="en-US" sz="4000" dirty="0" err="1">
                <a:latin typeface="+mn-lt"/>
              </a:rPr>
              <a:t>có</a:t>
            </a:r>
            <a:r>
              <a:rPr lang="en-US" altLang="en-US" sz="4000" dirty="0">
                <a:latin typeface="+mn-lt"/>
              </a:rPr>
              <a:t> </a:t>
            </a:r>
            <a:r>
              <a:rPr lang="en-US" altLang="en-US" sz="4000" dirty="0" err="1">
                <a:latin typeface="+mn-lt"/>
              </a:rPr>
              <a:t>Vpd</a:t>
            </a:r>
            <a:r>
              <a:rPr lang="en-US" altLang="en-US" sz="4000" dirty="0">
                <a:latin typeface="+mn-lt"/>
              </a:rPr>
              <a:t>, ta </a:t>
            </a:r>
            <a:r>
              <a:rPr lang="en-US" altLang="en-US" sz="4000" dirty="0" err="1">
                <a:latin typeface="+mn-lt"/>
              </a:rPr>
              <a:t>chỉ</a:t>
            </a:r>
            <a:r>
              <a:rPr lang="en-US" altLang="en-US" sz="4000" dirty="0">
                <a:latin typeface="+mn-lt"/>
              </a:rPr>
              <a:t> </a:t>
            </a:r>
            <a:r>
              <a:rPr lang="en-US" altLang="en-US" sz="4000" dirty="0" err="1">
                <a:latin typeface="+mn-lt"/>
              </a:rPr>
              <a:t>cần</a:t>
            </a:r>
            <a:r>
              <a:rPr lang="en-US" altLang="en-US" sz="4000" dirty="0">
                <a:latin typeface="+mn-lt"/>
              </a:rPr>
              <a:t> </a:t>
            </a:r>
            <a:r>
              <a:rPr lang="en-US" altLang="en-US" sz="4000" dirty="0" err="1">
                <a:latin typeface="+mn-lt"/>
              </a:rPr>
              <a:t>nhân</a:t>
            </a:r>
            <a:r>
              <a:rPr lang="en-US" altLang="en-US" sz="4000" dirty="0">
                <a:latin typeface="+mn-lt"/>
              </a:rPr>
              <a:t> </a:t>
            </a:r>
            <a:r>
              <a:rPr lang="en-US" altLang="en-US" sz="4000" dirty="0" err="1">
                <a:latin typeface="+mn-lt"/>
              </a:rPr>
              <a:t>với</a:t>
            </a:r>
            <a:r>
              <a:rPr lang="en-US" altLang="en-US" sz="4000" dirty="0">
                <a:latin typeface="+mn-lt"/>
              </a:rPr>
              <a:t> </a:t>
            </a:r>
            <a:r>
              <a:rPr lang="en-US" altLang="en-US" sz="4000" dirty="0" err="1">
                <a:latin typeface="+mn-lt"/>
              </a:rPr>
              <a:t>giá</a:t>
            </a:r>
            <a:r>
              <a:rPr lang="en-US" altLang="en-US" sz="4000" dirty="0">
                <a:latin typeface="+mn-lt"/>
              </a:rPr>
              <a:t> </a:t>
            </a:r>
            <a:r>
              <a:rPr lang="en-US" altLang="en-US" sz="4000" dirty="0" err="1">
                <a:latin typeface="+mn-lt"/>
              </a:rPr>
              <a:t>trị</a:t>
            </a:r>
            <a:r>
              <a:rPr lang="en-US" altLang="en-US" sz="4000" dirty="0">
                <a:latin typeface="+mn-lt"/>
              </a:rPr>
              <a:t> ADC </a:t>
            </a:r>
            <a:r>
              <a:rPr lang="en-US" altLang="en-US" sz="4000" dirty="0" err="1">
                <a:latin typeface="+mn-lt"/>
              </a:rPr>
              <a:t>đọc</a:t>
            </a:r>
            <a:r>
              <a:rPr lang="en-US" altLang="en-US" sz="4000" dirty="0">
                <a:latin typeface="+mn-lt"/>
              </a:rPr>
              <a:t> </a:t>
            </a:r>
            <a:r>
              <a:rPr lang="en-US" altLang="en-US" sz="4000" dirty="0" err="1">
                <a:latin typeface="+mn-lt"/>
              </a:rPr>
              <a:t>từ</a:t>
            </a:r>
            <a:r>
              <a:rPr lang="en-US" altLang="en-US" sz="4000" dirty="0">
                <a:latin typeface="+mn-lt"/>
              </a:rPr>
              <a:t> </a:t>
            </a:r>
            <a:r>
              <a:rPr lang="en-US" altLang="en-US" sz="4000" dirty="0" err="1">
                <a:latin typeface="+mn-lt"/>
              </a:rPr>
              <a:t>chân</a:t>
            </a:r>
            <a:r>
              <a:rPr lang="en-US" altLang="en-US" sz="4000" dirty="0">
                <a:latin typeface="+mn-lt"/>
              </a:rPr>
              <a:t> Vo </a:t>
            </a:r>
            <a:r>
              <a:rPr lang="en-US" altLang="en-US" sz="4000" dirty="0" err="1">
                <a:latin typeface="+mn-lt"/>
              </a:rPr>
              <a:t>của</a:t>
            </a:r>
            <a:r>
              <a:rPr lang="en-US" altLang="en-US" sz="4000" dirty="0">
                <a:latin typeface="+mn-lt"/>
              </a:rPr>
              <a:t> </a:t>
            </a:r>
            <a:r>
              <a:rPr lang="en-US" altLang="en-US" sz="4000" dirty="0" err="1">
                <a:latin typeface="+mn-lt"/>
              </a:rPr>
              <a:t>cảm</a:t>
            </a:r>
            <a:r>
              <a:rPr lang="en-US" altLang="en-US" sz="4000" dirty="0">
                <a:latin typeface="+mn-lt"/>
              </a:rPr>
              <a:t> </a:t>
            </a:r>
            <a:r>
              <a:rPr lang="en-US" altLang="en-US" sz="4000" dirty="0" err="1">
                <a:latin typeface="+mn-lt"/>
              </a:rPr>
              <a:t>biến</a:t>
            </a:r>
            <a:r>
              <a:rPr lang="en-US" altLang="en-US" sz="4000" dirty="0">
                <a:latin typeface="+mn-lt"/>
              </a:rPr>
              <a:t> </a:t>
            </a:r>
            <a:r>
              <a:rPr lang="en-US" altLang="en-US" sz="4000" dirty="0" err="1">
                <a:latin typeface="+mn-lt"/>
              </a:rPr>
              <a:t>là</a:t>
            </a:r>
            <a:r>
              <a:rPr lang="en-US" altLang="en-US" sz="4000" dirty="0">
                <a:latin typeface="+mn-lt"/>
              </a:rPr>
              <a:t> </a:t>
            </a:r>
            <a:r>
              <a:rPr lang="en-US" altLang="en-US" sz="4000" dirty="0" err="1">
                <a:latin typeface="+mn-lt"/>
              </a:rPr>
              <a:t>có</a:t>
            </a:r>
            <a:r>
              <a:rPr lang="en-US" altLang="en-US" sz="4000" dirty="0">
                <a:latin typeface="+mn-lt"/>
              </a:rPr>
              <a:t> </a:t>
            </a:r>
            <a:r>
              <a:rPr lang="en-US" altLang="en-US" sz="4000" dirty="0" err="1">
                <a:latin typeface="+mn-lt"/>
              </a:rPr>
              <a:t>thể</a:t>
            </a:r>
            <a:r>
              <a:rPr lang="en-US" altLang="en-US" sz="4000" dirty="0">
                <a:latin typeface="+mn-lt"/>
              </a:rPr>
              <a:t> </a:t>
            </a:r>
            <a:r>
              <a:rPr lang="en-US" altLang="en-US" sz="4000" dirty="0" err="1">
                <a:latin typeface="+mn-lt"/>
              </a:rPr>
              <a:t>tính</a:t>
            </a:r>
            <a:r>
              <a:rPr lang="en-US" altLang="en-US" sz="4000" dirty="0">
                <a:latin typeface="+mn-lt"/>
              </a:rPr>
              <a:t> </a:t>
            </a:r>
            <a:r>
              <a:rPr lang="en-US" altLang="en-US" sz="4000" dirty="0" err="1">
                <a:latin typeface="+mn-lt"/>
              </a:rPr>
              <a:t>ra</a:t>
            </a:r>
            <a:r>
              <a:rPr lang="en-US" altLang="en-US" sz="4000" dirty="0">
                <a:latin typeface="+mn-lt"/>
              </a:rPr>
              <a:t> </a:t>
            </a:r>
            <a:r>
              <a:rPr lang="en-US" altLang="en-US" sz="4000" dirty="0" err="1">
                <a:latin typeface="+mn-lt"/>
              </a:rPr>
              <a:t>được</a:t>
            </a:r>
            <a:r>
              <a:rPr lang="en-US" altLang="en-US" sz="4000" dirty="0">
                <a:latin typeface="+mn-lt"/>
              </a:rPr>
              <a:t> </a:t>
            </a:r>
            <a:r>
              <a:rPr lang="en-US" altLang="en-US" sz="4000" dirty="0" err="1">
                <a:latin typeface="+mn-lt"/>
              </a:rPr>
              <a:t>điện</a:t>
            </a:r>
            <a:r>
              <a:rPr lang="en-US" altLang="en-US" sz="4000" dirty="0">
                <a:latin typeface="+mn-lt"/>
              </a:rPr>
              <a:t> </a:t>
            </a:r>
            <a:r>
              <a:rPr lang="en-US" altLang="en-US" sz="4000" dirty="0" err="1">
                <a:latin typeface="+mn-lt"/>
              </a:rPr>
              <a:t>áp</a:t>
            </a:r>
            <a:endParaRPr lang="en-US" altLang="en-US" sz="4000" dirty="0">
              <a:latin typeface="+mn-lt"/>
            </a:endParaRPr>
          </a:p>
          <a:p>
            <a:pPr marL="0" lvl="0" indent="0">
              <a:lnSpc>
                <a:spcPct val="120000"/>
              </a:lnSpc>
              <a:buNone/>
            </a:pPr>
            <a:r>
              <a:rPr lang="en-US" altLang="en-US" sz="4000" dirty="0" err="1">
                <a:latin typeface="+mn-lt"/>
              </a:rPr>
              <a:t>Vậy</a:t>
            </a:r>
            <a:r>
              <a:rPr lang="en-US" altLang="en-US" sz="4000" dirty="0">
                <a:latin typeface="+mn-lt"/>
              </a:rPr>
              <a:t> </a:t>
            </a:r>
            <a:r>
              <a:rPr lang="en-US" altLang="en-US" sz="4000" dirty="0" err="1">
                <a:latin typeface="+mn-lt"/>
              </a:rPr>
              <a:t>là</a:t>
            </a:r>
            <a:r>
              <a:rPr lang="en-US" altLang="en-US" sz="4000" dirty="0">
                <a:latin typeface="+mn-lt"/>
              </a:rPr>
              <a:t> </a:t>
            </a:r>
            <a:r>
              <a:rPr lang="en-US" altLang="en-US" sz="4000" dirty="0" err="1">
                <a:latin typeface="+mn-lt"/>
              </a:rPr>
              <a:t>sau</a:t>
            </a:r>
            <a:r>
              <a:rPr lang="en-US" altLang="en-US" sz="4000" dirty="0">
                <a:latin typeface="+mn-lt"/>
              </a:rPr>
              <a:t> </a:t>
            </a:r>
            <a:r>
              <a:rPr lang="en-US" altLang="en-US" sz="4000" dirty="0" err="1">
                <a:latin typeface="+mn-lt"/>
              </a:rPr>
              <a:t>khi</a:t>
            </a:r>
            <a:r>
              <a:rPr lang="en-US" altLang="en-US" sz="4000" dirty="0">
                <a:latin typeface="+mn-lt"/>
              </a:rPr>
              <a:t> </a:t>
            </a:r>
            <a:r>
              <a:rPr lang="en-US" altLang="en-US" sz="4000" dirty="0" err="1">
                <a:latin typeface="+mn-lt"/>
              </a:rPr>
              <a:t>có</a:t>
            </a:r>
            <a:r>
              <a:rPr lang="en-US" altLang="en-US" sz="4000" dirty="0">
                <a:latin typeface="+mn-lt"/>
              </a:rPr>
              <a:t> </a:t>
            </a:r>
            <a:r>
              <a:rPr lang="en-US" altLang="en-US" sz="4000" dirty="0" err="1">
                <a:latin typeface="+mn-lt"/>
              </a:rPr>
              <a:t>điện</a:t>
            </a:r>
            <a:r>
              <a:rPr lang="en-US" altLang="en-US" sz="4000" dirty="0">
                <a:latin typeface="+mn-lt"/>
              </a:rPr>
              <a:t> </a:t>
            </a:r>
            <a:r>
              <a:rPr lang="en-US" altLang="en-US" sz="4000" dirty="0" err="1">
                <a:latin typeface="+mn-lt"/>
              </a:rPr>
              <a:t>áp</a:t>
            </a:r>
            <a:r>
              <a:rPr lang="en-US" altLang="en-US" sz="4000" dirty="0">
                <a:latin typeface="+mn-lt"/>
              </a:rPr>
              <a:t>, ta </a:t>
            </a:r>
            <a:r>
              <a:rPr lang="en-US" altLang="en-US" sz="4000" dirty="0" err="1">
                <a:latin typeface="+mn-lt"/>
              </a:rPr>
              <a:t>có</a:t>
            </a:r>
            <a:r>
              <a:rPr lang="en-US" altLang="en-US" sz="4000" dirty="0">
                <a:latin typeface="+mn-lt"/>
              </a:rPr>
              <a:t> </a:t>
            </a:r>
            <a:r>
              <a:rPr lang="en-US" altLang="en-US" sz="4000" dirty="0" err="1">
                <a:latin typeface="+mn-lt"/>
              </a:rPr>
              <a:t>thể</a:t>
            </a:r>
            <a:r>
              <a:rPr lang="en-US" altLang="en-US" sz="4000" dirty="0">
                <a:latin typeface="+mn-lt"/>
              </a:rPr>
              <a:t> </a:t>
            </a:r>
            <a:r>
              <a:rPr lang="en-US" altLang="en-US" sz="4000" dirty="0" err="1">
                <a:latin typeface="+mn-lt"/>
              </a:rPr>
              <a:t>dễ</a:t>
            </a:r>
            <a:r>
              <a:rPr lang="en-US" altLang="en-US" sz="4000" dirty="0">
                <a:latin typeface="+mn-lt"/>
              </a:rPr>
              <a:t> </a:t>
            </a:r>
            <a:r>
              <a:rPr lang="en-US" altLang="en-US" sz="4000" dirty="0" err="1">
                <a:latin typeface="+mn-lt"/>
              </a:rPr>
              <a:t>dàng</a:t>
            </a:r>
            <a:r>
              <a:rPr lang="en-US" altLang="en-US" sz="4000" dirty="0">
                <a:latin typeface="+mn-lt"/>
              </a:rPr>
              <a:t> </a:t>
            </a:r>
            <a:r>
              <a:rPr lang="en-US" altLang="en-US" sz="4000" dirty="0" err="1">
                <a:latin typeface="+mn-lt"/>
              </a:rPr>
              <a:t>tính</a:t>
            </a:r>
            <a:r>
              <a:rPr lang="en-US" altLang="en-US" sz="4000" dirty="0">
                <a:latin typeface="+mn-lt"/>
              </a:rPr>
              <a:t> </a:t>
            </a:r>
            <a:r>
              <a:rPr lang="en-US" altLang="en-US" sz="4000" dirty="0" err="1">
                <a:latin typeface="+mn-lt"/>
              </a:rPr>
              <a:t>ra</a:t>
            </a:r>
            <a:r>
              <a:rPr lang="en-US" altLang="en-US" sz="4000" dirty="0">
                <a:latin typeface="+mn-lt"/>
              </a:rPr>
              <a:t> </a:t>
            </a:r>
            <a:r>
              <a:rPr lang="en-US" altLang="en-US" sz="4000" dirty="0" err="1">
                <a:latin typeface="+mn-lt"/>
              </a:rPr>
              <a:t>được</a:t>
            </a:r>
            <a:r>
              <a:rPr lang="en-US" altLang="en-US" sz="4000" dirty="0">
                <a:latin typeface="+mn-lt"/>
              </a:rPr>
              <a:t> </a:t>
            </a:r>
            <a:r>
              <a:rPr lang="en-US" altLang="en-US" sz="4000" dirty="0" err="1">
                <a:latin typeface="+mn-lt"/>
              </a:rPr>
              <a:t>nồng</a:t>
            </a:r>
            <a:r>
              <a:rPr lang="en-US" altLang="en-US" sz="4000" dirty="0">
                <a:latin typeface="+mn-lt"/>
              </a:rPr>
              <a:t> </a:t>
            </a:r>
            <a:r>
              <a:rPr lang="en-US" altLang="en-US" sz="4000" dirty="0" err="1">
                <a:latin typeface="+mn-lt"/>
              </a:rPr>
              <a:t>bộ</a:t>
            </a:r>
            <a:r>
              <a:rPr lang="en-US" altLang="en-US" sz="4000" dirty="0">
                <a:latin typeface="+mn-lt"/>
              </a:rPr>
              <a:t> </a:t>
            </a:r>
            <a:r>
              <a:rPr lang="en-US" altLang="en-US" sz="4000" dirty="0" err="1">
                <a:latin typeface="+mn-lt"/>
              </a:rPr>
              <a:t>bụi</a:t>
            </a:r>
            <a:r>
              <a:rPr lang="en-US" altLang="en-US" sz="4000" dirty="0">
                <a:latin typeface="+mn-lt"/>
              </a:rPr>
              <a:t> </a:t>
            </a:r>
            <a:r>
              <a:rPr lang="en-US" altLang="en-US" sz="4000" dirty="0" err="1">
                <a:latin typeface="+mn-lt"/>
              </a:rPr>
              <a:t>trong</a:t>
            </a:r>
            <a:r>
              <a:rPr lang="en-US" altLang="en-US" sz="4000" dirty="0">
                <a:latin typeface="+mn-lt"/>
              </a:rPr>
              <a:t> </a:t>
            </a:r>
            <a:r>
              <a:rPr lang="en-US" altLang="en-US" sz="4000" dirty="0" err="1">
                <a:latin typeface="+mn-lt"/>
              </a:rPr>
              <a:t>không</a:t>
            </a:r>
            <a:r>
              <a:rPr lang="en-US" altLang="en-US" sz="4000" dirty="0">
                <a:latin typeface="+mn-lt"/>
              </a:rPr>
              <a:t> </a:t>
            </a:r>
            <a:r>
              <a:rPr lang="en-US" altLang="en-US" sz="4000" dirty="0" err="1">
                <a:latin typeface="+mn-lt"/>
              </a:rPr>
              <a:t>khí</a:t>
            </a:r>
            <a:r>
              <a:rPr lang="en-US" altLang="en-US" sz="4000" dirty="0">
                <a:latin typeface="+mn-lt"/>
              </a:rPr>
              <a:t>: </a:t>
            </a:r>
            <a:r>
              <a:rPr lang="en-US" altLang="en-US" sz="4000" dirty="0" err="1">
                <a:latin typeface="+mn-lt"/>
              </a:rPr>
              <a:t>dustDensity</a:t>
            </a:r>
            <a:r>
              <a:rPr lang="en-US" altLang="en-US" sz="4000" dirty="0">
                <a:latin typeface="+mn-lt"/>
              </a:rPr>
              <a:t> = (Vo*</a:t>
            </a:r>
            <a:r>
              <a:rPr lang="en-US" altLang="en-US" sz="4000" dirty="0" err="1">
                <a:latin typeface="+mn-lt"/>
              </a:rPr>
              <a:t>Vpd</a:t>
            </a:r>
            <a:r>
              <a:rPr lang="en-US" altLang="en-US" sz="4000" dirty="0">
                <a:latin typeface="+mn-lt"/>
              </a:rPr>
              <a:t>)/0.5</a:t>
            </a:r>
          </a:p>
          <a:p>
            <a:pPr>
              <a:lnSpc>
                <a:spcPct val="120000"/>
              </a:lnSpc>
            </a:pPr>
            <a:r>
              <a:rPr lang="vi-VN" sz="4000" dirty="0">
                <a:latin typeface="Calibri" panose="020F0502020204030204" pitchFamily="34" charset="0"/>
                <a:cs typeface="Calibri" panose="020F0502020204030204" pitchFamily="34" charset="0"/>
              </a:rPr>
              <a:t>Tuy nhiên, bằng những phép kiểm thử thực tế, người ta thấy rằng giá trị này không đúng như thực tế. Giá trị đo được không trùng với bảng tham chiếu mà nhà sản xuất đưa ra. Vì vậy người ta dùng phương pháp Linear equation để tìm ra được phương trình cho phép tham chiếu kết quả gần đúng như nhà sản xuất đưa ra.</a:t>
            </a:r>
          </a:p>
          <a:p>
            <a:pPr marL="0" indent="0">
              <a:lnSpc>
                <a:spcPct val="120000"/>
              </a:lnSpc>
              <a:buNone/>
            </a:pPr>
            <a:r>
              <a:rPr lang="en-US" sz="4000" dirty="0">
                <a:latin typeface="Calibri" panose="020F0502020204030204" pitchFamily="34" charset="0"/>
                <a:cs typeface="Calibri" panose="020F0502020204030204" pitchFamily="34" charset="0"/>
              </a:rPr>
              <a:t>      =&gt;     </a:t>
            </a:r>
            <a:r>
              <a:rPr lang="vi-VN" sz="4000" dirty="0">
                <a:latin typeface="Calibri" panose="020F0502020204030204" pitchFamily="34" charset="0"/>
                <a:cs typeface="Calibri" panose="020F0502020204030204" pitchFamily="34" charset="0"/>
              </a:rPr>
              <a:t>dustDensity = 0.17 * (Vo * Vpd) - 0.1</a:t>
            </a:r>
          </a:p>
          <a:p>
            <a:pPr lvl="0">
              <a:lnSpc>
                <a:spcPct val="120000"/>
              </a:lnSpc>
            </a:pPr>
            <a:endParaRPr lang="en-US" altLang="en-US" dirty="0"/>
          </a:p>
        </p:txBody>
      </p:sp>
      <p:pic>
        <p:nvPicPr>
          <p:cNvPr id="2050" name="Picture 2" descr="Linh Kiện Điện Tử, Module, Công Cụ, Kit phát triển, Cảm biến,Sản phẩm công  nghệ">
            <a:extLst>
              <a:ext uri="{FF2B5EF4-FFF2-40B4-BE49-F238E27FC236}">
                <a16:creationId xmlns:a16="http://schemas.microsoft.com/office/drawing/2014/main" id="{A76FD79A-DFD2-3EFB-1220-2F4703F75B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73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DACF17-43A6-549A-BBA4-9190E832B3B4}"/>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BANLINHKIEN </a:t>
            </a:r>
            <a:r>
              <a:rPr lang="en-US" sz="7200" kern="1200" dirty="0" err="1">
                <a:solidFill>
                  <a:schemeClr val="tx1"/>
                </a:solidFill>
                <a:latin typeface="+mj-lt"/>
                <a:ea typeface="+mj-ea"/>
                <a:cs typeface="+mj-cs"/>
              </a:rPr>
              <a:t>chúc</a:t>
            </a:r>
            <a:r>
              <a:rPr lang="en-US" sz="7200" kern="1200" dirty="0">
                <a:solidFill>
                  <a:schemeClr val="tx1"/>
                </a:solidFill>
                <a:latin typeface="+mj-lt"/>
                <a:ea typeface="+mj-ea"/>
                <a:cs typeface="+mj-cs"/>
              </a:rPr>
              <a:t> </a:t>
            </a:r>
            <a:r>
              <a:rPr lang="en-US" sz="7200" kern="1200" dirty="0" err="1">
                <a:solidFill>
                  <a:schemeClr val="tx1"/>
                </a:solidFill>
                <a:latin typeface="+mj-lt"/>
                <a:ea typeface="+mj-ea"/>
                <a:cs typeface="+mj-cs"/>
              </a:rPr>
              <a:t>các</a:t>
            </a:r>
            <a:r>
              <a:rPr lang="en-US" sz="7200" kern="1200" dirty="0">
                <a:solidFill>
                  <a:schemeClr val="tx1"/>
                </a:solidFill>
                <a:latin typeface="+mj-lt"/>
                <a:ea typeface="+mj-ea"/>
                <a:cs typeface="+mj-cs"/>
              </a:rPr>
              <a:t> </a:t>
            </a:r>
            <a:r>
              <a:rPr lang="en-US" sz="7200" kern="1200" dirty="0" err="1">
                <a:solidFill>
                  <a:schemeClr val="tx1"/>
                </a:solidFill>
                <a:latin typeface="+mj-lt"/>
                <a:ea typeface="+mj-ea"/>
                <a:cs typeface="+mj-cs"/>
              </a:rPr>
              <a:t>bạn</a:t>
            </a:r>
            <a:r>
              <a:rPr lang="en-US" sz="7200" kern="1200" dirty="0">
                <a:solidFill>
                  <a:schemeClr val="tx1"/>
                </a:solidFill>
                <a:latin typeface="+mj-lt"/>
                <a:ea typeface="+mj-ea"/>
                <a:cs typeface="+mj-cs"/>
              </a:rPr>
              <a:t> </a:t>
            </a:r>
            <a:r>
              <a:rPr lang="en-US" sz="7200" kern="1200" dirty="0" err="1">
                <a:solidFill>
                  <a:schemeClr val="tx1"/>
                </a:solidFill>
                <a:latin typeface="+mj-lt"/>
                <a:ea typeface="+mj-ea"/>
                <a:cs typeface="+mj-cs"/>
              </a:rPr>
              <a:t>thành</a:t>
            </a:r>
            <a:r>
              <a:rPr lang="en-US" sz="7200" kern="1200" dirty="0">
                <a:solidFill>
                  <a:schemeClr val="tx1"/>
                </a:solidFill>
                <a:latin typeface="+mj-lt"/>
                <a:ea typeface="+mj-ea"/>
                <a:cs typeface="+mj-cs"/>
              </a:rPr>
              <a:t> </a:t>
            </a:r>
            <a:r>
              <a:rPr lang="en-US" sz="7200" kern="1200" dirty="0" err="1">
                <a:solidFill>
                  <a:schemeClr val="tx1"/>
                </a:solidFill>
                <a:latin typeface="+mj-lt"/>
                <a:ea typeface="+mj-ea"/>
                <a:cs typeface="+mj-cs"/>
              </a:rPr>
              <a:t>công</a:t>
            </a:r>
            <a:endParaRPr lang="en-US" sz="7200" kern="1200" dirty="0">
              <a:solidFill>
                <a:schemeClr val="tx1"/>
              </a:solidFill>
              <a:latin typeface="+mj-lt"/>
              <a:ea typeface="+mj-ea"/>
              <a:cs typeface="+mj-cs"/>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Linh Kiện Điện Tử, Module, Công Cụ, Kit phát triển, Cảm biến,Sản phẩm công  nghệ">
            <a:extLst>
              <a:ext uri="{FF2B5EF4-FFF2-40B4-BE49-F238E27FC236}">
                <a16:creationId xmlns:a16="http://schemas.microsoft.com/office/drawing/2014/main" id="{1892142A-0184-FA46-3D70-9EBB26174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963" y="271145"/>
            <a:ext cx="6667500"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319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EA27-5D7F-DCF2-CB58-B8A90553A282}"/>
              </a:ext>
            </a:extLst>
          </p:cNvPr>
          <p:cNvSpPr>
            <a:spLocks noGrp="1"/>
          </p:cNvSpPr>
          <p:nvPr>
            <p:ph type="title"/>
          </p:nvPr>
        </p:nvSpPr>
        <p:spPr>
          <a:xfrm>
            <a:off x="434573" y="281150"/>
            <a:ext cx="10515600" cy="1325563"/>
          </a:xfrm>
        </p:spPr>
        <p:txBody>
          <a:bodyPr>
            <a:normAutofit/>
          </a:bodyPr>
          <a:lstStyle/>
          <a:p>
            <a:r>
              <a:rPr lang="en-US" sz="2200" b="1" dirty="0"/>
              <a:t>1. </a:t>
            </a:r>
            <a:r>
              <a:rPr lang="en-US" sz="2200" b="1" dirty="0" err="1"/>
              <a:t>Các</a:t>
            </a:r>
            <a:r>
              <a:rPr lang="en-US" sz="2200" b="1" dirty="0"/>
              <a:t> </a:t>
            </a:r>
            <a:r>
              <a:rPr lang="en-US" sz="2200" b="1" dirty="0" err="1"/>
              <a:t>yếu</a:t>
            </a:r>
            <a:r>
              <a:rPr lang="en-US" sz="2200" b="1" dirty="0"/>
              <a:t> </a:t>
            </a:r>
            <a:r>
              <a:rPr lang="en-US" sz="2200" b="1" dirty="0" err="1"/>
              <a:t>tố</a:t>
            </a:r>
            <a:r>
              <a:rPr lang="en-US" sz="2200" b="1" dirty="0"/>
              <a:t> </a:t>
            </a:r>
            <a:r>
              <a:rPr lang="en-US" sz="2200" b="1" dirty="0" err="1"/>
              <a:t>nhiệt</a:t>
            </a:r>
            <a:r>
              <a:rPr lang="en-US" sz="2200" b="1" dirty="0"/>
              <a:t> </a:t>
            </a:r>
            <a:r>
              <a:rPr lang="en-US" sz="2200" b="1" dirty="0" err="1"/>
              <a:t>độ</a:t>
            </a:r>
            <a:r>
              <a:rPr lang="en-US" sz="2200" b="1" dirty="0"/>
              <a:t>, </a:t>
            </a:r>
            <a:r>
              <a:rPr lang="en-US" sz="2200" b="1" dirty="0" err="1"/>
              <a:t>độ</a:t>
            </a:r>
            <a:r>
              <a:rPr lang="en-US" sz="2200" b="1" dirty="0"/>
              <a:t> </a:t>
            </a:r>
            <a:r>
              <a:rPr lang="en-US" sz="2200" b="1" dirty="0" err="1"/>
              <a:t>ẩm</a:t>
            </a:r>
            <a:r>
              <a:rPr lang="en-US" sz="2200" b="1" dirty="0"/>
              <a:t> </a:t>
            </a:r>
            <a:r>
              <a:rPr lang="en-US" sz="2200" b="1" dirty="0" err="1"/>
              <a:t>không</a:t>
            </a:r>
            <a:r>
              <a:rPr lang="en-US" sz="2200" b="1" dirty="0"/>
              <a:t> </a:t>
            </a:r>
            <a:r>
              <a:rPr lang="en-US" sz="2200" b="1" dirty="0" err="1"/>
              <a:t>khí</a:t>
            </a:r>
            <a:r>
              <a:rPr lang="en-US" sz="2200" b="1" dirty="0"/>
              <a:t>, </a:t>
            </a:r>
            <a:r>
              <a:rPr lang="en-US" sz="2200" b="1" dirty="0" err="1"/>
              <a:t>bụi</a:t>
            </a:r>
            <a:r>
              <a:rPr lang="en-US" sz="2200" b="1" dirty="0"/>
              <a:t> </a:t>
            </a:r>
            <a:r>
              <a:rPr lang="en-US" sz="2200" b="1" dirty="0" err="1"/>
              <a:t>mịn</a:t>
            </a:r>
            <a:r>
              <a:rPr lang="en-US" sz="2200" b="1" dirty="0"/>
              <a:t> PM2.5 </a:t>
            </a:r>
            <a:r>
              <a:rPr lang="en-US" sz="2200" b="1" dirty="0" err="1"/>
              <a:t>ảnh</a:t>
            </a:r>
            <a:r>
              <a:rPr lang="en-US" sz="2200" b="1" dirty="0"/>
              <a:t> </a:t>
            </a:r>
            <a:r>
              <a:rPr lang="en-US" sz="2200" b="1" dirty="0" err="1"/>
              <a:t>hưởng</a:t>
            </a:r>
            <a:r>
              <a:rPr lang="en-US" sz="2200" b="1" dirty="0"/>
              <a:t> </a:t>
            </a:r>
            <a:r>
              <a:rPr lang="en-US" sz="2200" b="1" dirty="0" err="1"/>
              <a:t>đến</a:t>
            </a:r>
            <a:r>
              <a:rPr lang="en-US" sz="2200" b="1" dirty="0"/>
              <a:t> </a:t>
            </a:r>
            <a:r>
              <a:rPr lang="en-US" sz="2200" b="1" dirty="0" err="1"/>
              <a:t>sức</a:t>
            </a:r>
            <a:r>
              <a:rPr lang="en-US" sz="2200" b="1" dirty="0"/>
              <a:t> </a:t>
            </a:r>
            <a:r>
              <a:rPr lang="en-US" sz="2200" b="1" dirty="0" err="1"/>
              <a:t>khỏe</a:t>
            </a:r>
            <a:r>
              <a:rPr lang="en-US" sz="2200" b="1" dirty="0"/>
              <a:t> con </a:t>
            </a:r>
            <a:r>
              <a:rPr lang="en-US" sz="2200" b="1" dirty="0" err="1"/>
              <a:t>người</a:t>
            </a:r>
            <a:endParaRPr lang="en-US" sz="2200" b="1" dirty="0"/>
          </a:p>
        </p:txBody>
      </p:sp>
      <p:pic>
        <p:nvPicPr>
          <p:cNvPr id="5" name="Picture 4">
            <a:extLst>
              <a:ext uri="{FF2B5EF4-FFF2-40B4-BE49-F238E27FC236}">
                <a16:creationId xmlns:a16="http://schemas.microsoft.com/office/drawing/2014/main" id="{91C294C5-55C2-92A1-220F-2B159AA6C719}"/>
              </a:ext>
            </a:extLst>
          </p:cNvPr>
          <p:cNvPicPr>
            <a:picLocks noChangeAspect="1"/>
          </p:cNvPicPr>
          <p:nvPr/>
        </p:nvPicPr>
        <p:blipFill>
          <a:blip r:embed="rId2"/>
          <a:stretch>
            <a:fillRect/>
          </a:stretch>
        </p:blipFill>
        <p:spPr>
          <a:xfrm>
            <a:off x="1354078" y="4692027"/>
            <a:ext cx="5151226" cy="1998646"/>
          </a:xfrm>
          <a:prstGeom prst="rect">
            <a:avLst/>
          </a:prstGeom>
        </p:spPr>
      </p:pic>
      <p:pic>
        <p:nvPicPr>
          <p:cNvPr id="7" name="Picture 6">
            <a:extLst>
              <a:ext uri="{FF2B5EF4-FFF2-40B4-BE49-F238E27FC236}">
                <a16:creationId xmlns:a16="http://schemas.microsoft.com/office/drawing/2014/main" id="{82D10ED9-C68E-12BB-9E8A-308BE636888B}"/>
              </a:ext>
            </a:extLst>
          </p:cNvPr>
          <p:cNvPicPr>
            <a:picLocks noChangeAspect="1"/>
          </p:cNvPicPr>
          <p:nvPr/>
        </p:nvPicPr>
        <p:blipFill>
          <a:blip r:embed="rId3"/>
          <a:stretch>
            <a:fillRect/>
          </a:stretch>
        </p:blipFill>
        <p:spPr>
          <a:xfrm>
            <a:off x="7377115" y="1166650"/>
            <a:ext cx="4657725" cy="5410200"/>
          </a:xfrm>
          <a:prstGeom prst="rect">
            <a:avLst/>
          </a:prstGeom>
        </p:spPr>
      </p:pic>
      <p:sp>
        <p:nvSpPr>
          <p:cNvPr id="8" name="Content Placeholder 2">
            <a:extLst>
              <a:ext uri="{FF2B5EF4-FFF2-40B4-BE49-F238E27FC236}">
                <a16:creationId xmlns:a16="http://schemas.microsoft.com/office/drawing/2014/main" id="{1F93BFA4-929B-2A2B-60D9-D29D2EAC55A9}"/>
              </a:ext>
            </a:extLst>
          </p:cNvPr>
          <p:cNvSpPr>
            <a:spLocks noGrp="1"/>
          </p:cNvSpPr>
          <p:nvPr>
            <p:ph idx="1"/>
          </p:nvPr>
        </p:nvSpPr>
        <p:spPr>
          <a:xfrm>
            <a:off x="669666" y="1166650"/>
            <a:ext cx="6421308" cy="3938860"/>
          </a:xfrm>
        </p:spPr>
        <p:txBody>
          <a:bodyPr>
            <a:normAutofit/>
          </a:bodyPr>
          <a:lstStyle/>
          <a:p>
            <a:pPr marL="0" indent="0">
              <a:lnSpc>
                <a:spcPct val="100000"/>
              </a:lnSpc>
              <a:buNone/>
            </a:pPr>
            <a:r>
              <a:rPr lang="vi-VN" sz="1200" b="1" i="0" dirty="0">
                <a:solidFill>
                  <a:srgbClr val="081C36"/>
                </a:solidFill>
                <a:effectLst/>
                <a:latin typeface="Calibri" panose="020F0502020204030204" pitchFamily="34" charset="0"/>
                <a:cs typeface="Calibri" panose="020F0502020204030204" pitchFamily="34" charset="0"/>
              </a:rPr>
              <a:t>Yếu tố bụi mịn PM2.5</a:t>
            </a:r>
            <a:endParaRPr lang="en-US" sz="1200" b="1"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1" i="0" dirty="0">
                <a:solidFill>
                  <a:srgbClr val="081C36"/>
                </a:solidFill>
                <a:effectLst/>
                <a:latin typeface="Calibri" panose="020F0502020204030204" pitchFamily="34" charset="0"/>
                <a:cs typeface="Calibri" panose="020F0502020204030204" pitchFamily="34" charset="0"/>
              </a:rPr>
              <a:t>Bụi mịn PM2.5 là gì? </a:t>
            </a:r>
            <a:endParaRPr lang="en-US" sz="1200" b="1"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0" i="0" dirty="0">
                <a:solidFill>
                  <a:srgbClr val="081C36"/>
                </a:solidFill>
                <a:effectLst/>
                <a:latin typeface="Calibri" panose="020F0502020204030204" pitchFamily="34" charset="0"/>
                <a:cs typeface="Calibri" panose="020F0502020204030204" pitchFamily="34" charset="0"/>
              </a:rPr>
              <a:t>Bụi mịn PM2.5 là một loại bụi mịn có kích thước đường kính nhỏ hơn hoặc bằng 2.5µm. Nguồn gốc của bụi mịn PM2.5 có thế từ nhiều nguồn khác nhau như khói núi lửa, cháy rừng, bụi sa mạc, hoặc các hoạt động con người như đốt cháy nhiên liệu hoặc sinh hoạt hàng ngày. </a:t>
            </a:r>
            <a:endParaRPr lang="en-US" sz="12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1" i="0" dirty="0">
                <a:solidFill>
                  <a:srgbClr val="081C36"/>
                </a:solidFill>
                <a:effectLst/>
                <a:latin typeface="Calibri" panose="020F0502020204030204" pitchFamily="34" charset="0"/>
                <a:cs typeface="Calibri" panose="020F0502020204030204" pitchFamily="34" charset="0"/>
              </a:rPr>
              <a:t>Tác động của bụi mịn PM2.5 đối với sức khỏe</a:t>
            </a:r>
            <a:endParaRPr lang="en-US" sz="1200" b="1"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0" i="0" dirty="0">
                <a:solidFill>
                  <a:srgbClr val="081C36"/>
                </a:solidFill>
                <a:effectLst/>
                <a:latin typeface="Calibri" panose="020F0502020204030204" pitchFamily="34" charset="0"/>
                <a:cs typeface="Calibri" panose="020F0502020204030204" pitchFamily="34" charset="0"/>
              </a:rPr>
              <a:t>Bụi mịn PM2.5 có khả năng thâm nhập vào đường hô hấp và thâm nhập vào máu. Nó có thể gây ra nhiều vấn đề sức khỏe như viêm phế quản, suy giảm chức năng phối, hen suyễn và thậm chí là ung thư phối. Ngoài ra, bụi mịn PM2.5 cũng có thể gây hại cho các hệ cơ quan khác như hệ tuần hoàn, hệ thần kinh và hệ sinh sản. </a:t>
            </a:r>
            <a:endParaRPr lang="en-US" sz="1200" b="0"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1" i="0" dirty="0">
                <a:solidFill>
                  <a:srgbClr val="081C36"/>
                </a:solidFill>
                <a:effectLst/>
                <a:latin typeface="Calibri" panose="020F0502020204030204" pitchFamily="34" charset="0"/>
                <a:cs typeface="Calibri" panose="020F0502020204030204" pitchFamily="34" charset="0"/>
              </a:rPr>
              <a:t>Cách bảo vệ bản thân trước tác động của bụi mịn</a:t>
            </a:r>
            <a:endParaRPr lang="en-US" sz="1200" b="1" i="0" dirty="0">
              <a:solidFill>
                <a:srgbClr val="081C36"/>
              </a:solidFill>
              <a:effectLst/>
              <a:latin typeface="Calibri" panose="020F0502020204030204" pitchFamily="34" charset="0"/>
              <a:cs typeface="Calibri" panose="020F0502020204030204" pitchFamily="34" charset="0"/>
            </a:endParaRPr>
          </a:p>
          <a:p>
            <a:pPr marL="0" indent="0">
              <a:lnSpc>
                <a:spcPct val="100000"/>
              </a:lnSpc>
              <a:buNone/>
            </a:pPr>
            <a:r>
              <a:rPr lang="vi-VN" sz="1200" b="0" i="0" dirty="0">
                <a:solidFill>
                  <a:srgbClr val="081C36"/>
                </a:solidFill>
                <a:effectLst/>
                <a:latin typeface="Calibri" panose="020F0502020204030204" pitchFamily="34" charset="0"/>
                <a:cs typeface="Calibri" panose="020F0502020204030204" pitchFamily="34" charset="0"/>
              </a:rPr>
              <a:t>Sử dụng phương tiện giao thông thân thiện với môi trường. Tránh những khu vực có nồng độ bụi mịn cao và sử dụng khẩu trang chống bụi mịn khi cần thiết. Sử dụng máy lọc không khí để làm sạch không khí trong nhà. Năng cao là miễn dịch bằng cách bổ sung chất dinh dưỡng và tập thể dục đều đặn. Giữ vệ sinh mũi miệng sạch sẽ để tăng khả năng lọc bụi của mũi</a:t>
            </a:r>
            <a:endParaRPr lang="en-US" sz="1200" dirty="0">
              <a:latin typeface="Calibri" panose="020F0502020204030204" pitchFamily="34" charset="0"/>
              <a:cs typeface="Calibri" panose="020F0502020204030204" pitchFamily="34" charset="0"/>
            </a:endParaRPr>
          </a:p>
        </p:txBody>
      </p:sp>
      <p:pic>
        <p:nvPicPr>
          <p:cNvPr id="3" name="Picture 2" descr="Linh Kiện Điện Tử, Module, Công Cụ, Kit phát triển, Cảm biến,Sản phẩm công  nghệ">
            <a:extLst>
              <a:ext uri="{FF2B5EF4-FFF2-40B4-BE49-F238E27FC236}">
                <a16:creationId xmlns:a16="http://schemas.microsoft.com/office/drawing/2014/main" id="{EB1F6D61-6F85-AFFC-99BD-8A0B6C789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909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1EA27-5D7F-DCF2-CB58-B8A90553A282}"/>
              </a:ext>
            </a:extLst>
          </p:cNvPr>
          <p:cNvSpPr>
            <a:spLocks noGrp="1"/>
          </p:cNvSpPr>
          <p:nvPr>
            <p:ph type="title"/>
          </p:nvPr>
        </p:nvSpPr>
        <p:spPr>
          <a:xfrm>
            <a:off x="434573" y="281150"/>
            <a:ext cx="10515600" cy="1325563"/>
          </a:xfrm>
        </p:spPr>
        <p:txBody>
          <a:bodyPr>
            <a:normAutofit/>
          </a:bodyPr>
          <a:lstStyle/>
          <a:p>
            <a:r>
              <a:rPr lang="en-US" sz="2200" b="1" dirty="0"/>
              <a:t>1. </a:t>
            </a:r>
            <a:r>
              <a:rPr lang="en-US" sz="2200" b="1" dirty="0" err="1"/>
              <a:t>Các</a:t>
            </a:r>
            <a:r>
              <a:rPr lang="en-US" sz="2200" b="1" dirty="0"/>
              <a:t> </a:t>
            </a:r>
            <a:r>
              <a:rPr lang="en-US" sz="2200" b="1" dirty="0" err="1"/>
              <a:t>yếu</a:t>
            </a:r>
            <a:r>
              <a:rPr lang="en-US" sz="2200" b="1" dirty="0"/>
              <a:t> </a:t>
            </a:r>
            <a:r>
              <a:rPr lang="en-US" sz="2200" b="1" dirty="0" err="1"/>
              <a:t>tố</a:t>
            </a:r>
            <a:r>
              <a:rPr lang="en-US" sz="2200" b="1" dirty="0"/>
              <a:t> </a:t>
            </a:r>
            <a:r>
              <a:rPr lang="en-US" sz="2200" b="1" dirty="0" err="1"/>
              <a:t>nhiệt</a:t>
            </a:r>
            <a:r>
              <a:rPr lang="en-US" sz="2200" b="1" dirty="0"/>
              <a:t> </a:t>
            </a:r>
            <a:r>
              <a:rPr lang="en-US" sz="2200" b="1" dirty="0" err="1"/>
              <a:t>độ</a:t>
            </a:r>
            <a:r>
              <a:rPr lang="en-US" sz="2200" b="1" dirty="0"/>
              <a:t>, </a:t>
            </a:r>
            <a:r>
              <a:rPr lang="en-US" sz="2200" b="1" dirty="0" err="1"/>
              <a:t>độ</a:t>
            </a:r>
            <a:r>
              <a:rPr lang="en-US" sz="2200" b="1" dirty="0"/>
              <a:t> </a:t>
            </a:r>
            <a:r>
              <a:rPr lang="en-US" sz="2200" b="1" dirty="0" err="1"/>
              <a:t>ẩm</a:t>
            </a:r>
            <a:r>
              <a:rPr lang="en-US" sz="2200" b="1" dirty="0"/>
              <a:t> </a:t>
            </a:r>
            <a:r>
              <a:rPr lang="en-US" sz="2200" b="1" dirty="0" err="1"/>
              <a:t>không</a:t>
            </a:r>
            <a:r>
              <a:rPr lang="en-US" sz="2200" b="1" dirty="0"/>
              <a:t> </a:t>
            </a:r>
            <a:r>
              <a:rPr lang="en-US" sz="2200" b="1" dirty="0" err="1"/>
              <a:t>khí</a:t>
            </a:r>
            <a:r>
              <a:rPr lang="en-US" sz="2200" b="1" dirty="0"/>
              <a:t>, </a:t>
            </a:r>
            <a:r>
              <a:rPr lang="en-US" sz="2200" b="1" dirty="0" err="1"/>
              <a:t>bụi</a:t>
            </a:r>
            <a:r>
              <a:rPr lang="en-US" sz="2200" b="1" dirty="0"/>
              <a:t> </a:t>
            </a:r>
            <a:r>
              <a:rPr lang="en-US" sz="2200" b="1" dirty="0" err="1"/>
              <a:t>mịn</a:t>
            </a:r>
            <a:r>
              <a:rPr lang="en-US" sz="2200" b="1" dirty="0"/>
              <a:t> PM2.5 </a:t>
            </a:r>
            <a:r>
              <a:rPr lang="en-US" sz="2200" b="1" dirty="0" err="1"/>
              <a:t>ảnh</a:t>
            </a:r>
            <a:r>
              <a:rPr lang="en-US" sz="2200" b="1" dirty="0"/>
              <a:t> </a:t>
            </a:r>
            <a:r>
              <a:rPr lang="en-US" sz="2200" b="1" dirty="0" err="1"/>
              <a:t>hưởng</a:t>
            </a:r>
            <a:r>
              <a:rPr lang="en-US" sz="2200" b="1" dirty="0"/>
              <a:t> </a:t>
            </a:r>
            <a:r>
              <a:rPr lang="en-US" sz="2200" b="1" dirty="0" err="1"/>
              <a:t>đến</a:t>
            </a:r>
            <a:r>
              <a:rPr lang="en-US" sz="2200" b="1" dirty="0"/>
              <a:t> </a:t>
            </a:r>
            <a:r>
              <a:rPr lang="en-US" sz="2200" b="1" dirty="0" err="1"/>
              <a:t>sức</a:t>
            </a:r>
            <a:r>
              <a:rPr lang="en-US" sz="2200" b="1" dirty="0"/>
              <a:t> </a:t>
            </a:r>
            <a:r>
              <a:rPr lang="en-US" sz="2200" b="1" dirty="0" err="1"/>
              <a:t>khỏe</a:t>
            </a:r>
            <a:r>
              <a:rPr lang="en-US" sz="2200" b="1" dirty="0"/>
              <a:t> con </a:t>
            </a:r>
            <a:r>
              <a:rPr lang="en-US" sz="2200" b="1" dirty="0" err="1"/>
              <a:t>người</a:t>
            </a:r>
            <a:endParaRPr lang="en-US" sz="2200" b="1" dirty="0"/>
          </a:p>
        </p:txBody>
      </p:sp>
      <p:pic>
        <p:nvPicPr>
          <p:cNvPr id="5" name="Picture 4">
            <a:extLst>
              <a:ext uri="{FF2B5EF4-FFF2-40B4-BE49-F238E27FC236}">
                <a16:creationId xmlns:a16="http://schemas.microsoft.com/office/drawing/2014/main" id="{8EDF50B7-07D6-E9B4-651B-CA6A82C16182}"/>
              </a:ext>
            </a:extLst>
          </p:cNvPr>
          <p:cNvPicPr>
            <a:picLocks noChangeAspect="1"/>
          </p:cNvPicPr>
          <p:nvPr/>
        </p:nvPicPr>
        <p:blipFill>
          <a:blip r:embed="rId2"/>
          <a:stretch>
            <a:fillRect/>
          </a:stretch>
        </p:blipFill>
        <p:spPr>
          <a:xfrm>
            <a:off x="593504" y="1287624"/>
            <a:ext cx="10517760" cy="5093555"/>
          </a:xfrm>
          <a:prstGeom prst="rect">
            <a:avLst/>
          </a:prstGeom>
        </p:spPr>
      </p:pic>
      <p:pic>
        <p:nvPicPr>
          <p:cNvPr id="3" name="Picture 2" descr="Linh Kiện Điện Tử, Module, Công Cụ, Kit phát triển, Cảm biến,Sản phẩm công  nghệ">
            <a:extLst>
              <a:ext uri="{FF2B5EF4-FFF2-40B4-BE49-F238E27FC236}">
                <a16:creationId xmlns:a16="http://schemas.microsoft.com/office/drawing/2014/main" id="{F5FDDE62-47B7-95E7-8718-D5E8B213E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721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CA8F-6814-8395-F13D-F2BE0FBFAA00}"/>
              </a:ext>
            </a:extLst>
          </p:cNvPr>
          <p:cNvSpPr>
            <a:spLocks noGrp="1"/>
          </p:cNvSpPr>
          <p:nvPr>
            <p:ph type="title"/>
          </p:nvPr>
        </p:nvSpPr>
        <p:spPr>
          <a:xfrm>
            <a:off x="759131" y="264101"/>
            <a:ext cx="10515600" cy="1325563"/>
          </a:xfrm>
        </p:spPr>
        <p:txBody>
          <a:bodyPr>
            <a:normAutofit/>
          </a:bodyPr>
          <a:lstStyle/>
          <a:p>
            <a:r>
              <a:rPr lang="en-US" sz="2400" b="1" dirty="0"/>
              <a:t>2. </a:t>
            </a:r>
            <a:r>
              <a:rPr lang="en-US" sz="2400" b="1" dirty="0" err="1"/>
              <a:t>Phần</a:t>
            </a:r>
            <a:r>
              <a:rPr lang="en-US" sz="2400" b="1" dirty="0"/>
              <a:t> </a:t>
            </a:r>
            <a:r>
              <a:rPr lang="en-US" sz="2400" b="1" dirty="0" err="1"/>
              <a:t>cứng</a:t>
            </a:r>
            <a:br>
              <a:rPr lang="en-US" sz="2400" b="1" dirty="0"/>
            </a:br>
            <a:r>
              <a:rPr lang="en-US" sz="1600" b="1" dirty="0"/>
              <a:t>  2.1 </a:t>
            </a:r>
            <a:r>
              <a:rPr lang="en-US" sz="1600" b="1" dirty="0" err="1"/>
              <a:t>Sơ</a:t>
            </a:r>
            <a:r>
              <a:rPr lang="en-US" sz="1600" b="1" dirty="0"/>
              <a:t> </a:t>
            </a:r>
            <a:r>
              <a:rPr lang="en-US" sz="1600" b="1" dirty="0" err="1"/>
              <a:t>đồ</a:t>
            </a:r>
            <a:r>
              <a:rPr lang="en-US" sz="1600" b="1" dirty="0"/>
              <a:t> </a:t>
            </a:r>
            <a:r>
              <a:rPr lang="en-US" sz="1600" b="1" dirty="0" err="1"/>
              <a:t>nguyên</a:t>
            </a:r>
            <a:r>
              <a:rPr lang="en-US" sz="1600" b="1" dirty="0"/>
              <a:t> </a:t>
            </a:r>
            <a:r>
              <a:rPr lang="en-US" sz="1600" b="1" dirty="0" err="1"/>
              <a:t>lý</a:t>
            </a:r>
            <a:endParaRPr lang="en-US" sz="1600" b="1" dirty="0"/>
          </a:p>
        </p:txBody>
      </p:sp>
      <p:pic>
        <p:nvPicPr>
          <p:cNvPr id="55" name="Content Placeholder 54">
            <a:extLst>
              <a:ext uri="{FF2B5EF4-FFF2-40B4-BE49-F238E27FC236}">
                <a16:creationId xmlns:a16="http://schemas.microsoft.com/office/drawing/2014/main" id="{BCC1116F-0E99-5488-CDC7-EF81B2F08462}"/>
              </a:ext>
            </a:extLst>
          </p:cNvPr>
          <p:cNvPicPr>
            <a:picLocks noGrp="1" noChangeAspect="1"/>
          </p:cNvPicPr>
          <p:nvPr>
            <p:ph idx="1"/>
          </p:nvPr>
        </p:nvPicPr>
        <p:blipFill>
          <a:blip r:embed="rId2"/>
          <a:stretch>
            <a:fillRect/>
          </a:stretch>
        </p:blipFill>
        <p:spPr>
          <a:xfrm>
            <a:off x="5806582" y="1335537"/>
            <a:ext cx="4834844" cy="2290666"/>
          </a:xfrm>
        </p:spPr>
      </p:pic>
      <p:pic>
        <p:nvPicPr>
          <p:cNvPr id="57" name="Picture 56">
            <a:extLst>
              <a:ext uri="{FF2B5EF4-FFF2-40B4-BE49-F238E27FC236}">
                <a16:creationId xmlns:a16="http://schemas.microsoft.com/office/drawing/2014/main" id="{3E7981C3-E913-2074-DD37-F73C48F5D074}"/>
              </a:ext>
            </a:extLst>
          </p:cNvPr>
          <p:cNvPicPr>
            <a:picLocks noChangeAspect="1"/>
          </p:cNvPicPr>
          <p:nvPr/>
        </p:nvPicPr>
        <p:blipFill>
          <a:blip r:embed="rId3"/>
          <a:stretch>
            <a:fillRect/>
          </a:stretch>
        </p:blipFill>
        <p:spPr>
          <a:xfrm>
            <a:off x="8625763" y="3910102"/>
            <a:ext cx="2438206" cy="2403811"/>
          </a:xfrm>
          <a:prstGeom prst="rect">
            <a:avLst/>
          </a:prstGeom>
        </p:spPr>
      </p:pic>
      <p:pic>
        <p:nvPicPr>
          <p:cNvPr id="59" name="Picture 58">
            <a:extLst>
              <a:ext uri="{FF2B5EF4-FFF2-40B4-BE49-F238E27FC236}">
                <a16:creationId xmlns:a16="http://schemas.microsoft.com/office/drawing/2014/main" id="{D2565786-6B81-AF08-5621-16A429A2A0A2}"/>
              </a:ext>
            </a:extLst>
          </p:cNvPr>
          <p:cNvPicPr>
            <a:picLocks noChangeAspect="1"/>
          </p:cNvPicPr>
          <p:nvPr/>
        </p:nvPicPr>
        <p:blipFill>
          <a:blip r:embed="rId4"/>
          <a:stretch>
            <a:fillRect/>
          </a:stretch>
        </p:blipFill>
        <p:spPr>
          <a:xfrm>
            <a:off x="5397058" y="3910102"/>
            <a:ext cx="2687242" cy="2146332"/>
          </a:xfrm>
          <a:prstGeom prst="rect">
            <a:avLst/>
          </a:prstGeom>
        </p:spPr>
      </p:pic>
      <p:pic>
        <p:nvPicPr>
          <p:cNvPr id="61" name="Picture 60">
            <a:extLst>
              <a:ext uri="{FF2B5EF4-FFF2-40B4-BE49-F238E27FC236}">
                <a16:creationId xmlns:a16="http://schemas.microsoft.com/office/drawing/2014/main" id="{BEC8E575-D3AA-E2EB-7C28-9C4EBF0EF853}"/>
              </a:ext>
            </a:extLst>
          </p:cNvPr>
          <p:cNvPicPr>
            <a:picLocks noChangeAspect="1"/>
          </p:cNvPicPr>
          <p:nvPr/>
        </p:nvPicPr>
        <p:blipFill>
          <a:blip r:embed="rId5"/>
          <a:stretch>
            <a:fillRect/>
          </a:stretch>
        </p:blipFill>
        <p:spPr>
          <a:xfrm>
            <a:off x="968186" y="1335537"/>
            <a:ext cx="3903532" cy="3353909"/>
          </a:xfrm>
          <a:prstGeom prst="rect">
            <a:avLst/>
          </a:prstGeom>
        </p:spPr>
      </p:pic>
      <p:pic>
        <p:nvPicPr>
          <p:cNvPr id="65" name="Picture 64">
            <a:extLst>
              <a:ext uri="{FF2B5EF4-FFF2-40B4-BE49-F238E27FC236}">
                <a16:creationId xmlns:a16="http://schemas.microsoft.com/office/drawing/2014/main" id="{26495E18-99D8-6197-E436-3131D117EEA7}"/>
              </a:ext>
            </a:extLst>
          </p:cNvPr>
          <p:cNvPicPr>
            <a:picLocks noChangeAspect="1"/>
          </p:cNvPicPr>
          <p:nvPr/>
        </p:nvPicPr>
        <p:blipFill>
          <a:blip r:embed="rId6"/>
          <a:stretch>
            <a:fillRect/>
          </a:stretch>
        </p:blipFill>
        <p:spPr>
          <a:xfrm>
            <a:off x="1010870" y="4672833"/>
            <a:ext cx="1909082" cy="1490211"/>
          </a:xfrm>
          <a:prstGeom prst="rect">
            <a:avLst/>
          </a:prstGeom>
        </p:spPr>
      </p:pic>
      <p:pic>
        <p:nvPicPr>
          <p:cNvPr id="67" name="Picture 66">
            <a:extLst>
              <a:ext uri="{FF2B5EF4-FFF2-40B4-BE49-F238E27FC236}">
                <a16:creationId xmlns:a16="http://schemas.microsoft.com/office/drawing/2014/main" id="{128D4940-9EBD-FBBA-CD89-B109F3AFDBFF}"/>
              </a:ext>
            </a:extLst>
          </p:cNvPr>
          <p:cNvPicPr>
            <a:picLocks noChangeAspect="1"/>
          </p:cNvPicPr>
          <p:nvPr/>
        </p:nvPicPr>
        <p:blipFill>
          <a:blip r:embed="rId7"/>
          <a:stretch>
            <a:fillRect/>
          </a:stretch>
        </p:blipFill>
        <p:spPr>
          <a:xfrm>
            <a:off x="2925878" y="4689446"/>
            <a:ext cx="1945840" cy="1241671"/>
          </a:xfrm>
          <a:prstGeom prst="rect">
            <a:avLst/>
          </a:prstGeom>
        </p:spPr>
      </p:pic>
      <p:pic>
        <p:nvPicPr>
          <p:cNvPr id="69" name="Picture 68">
            <a:extLst>
              <a:ext uri="{FF2B5EF4-FFF2-40B4-BE49-F238E27FC236}">
                <a16:creationId xmlns:a16="http://schemas.microsoft.com/office/drawing/2014/main" id="{C879F7FC-E666-DC7B-85B4-0ED3E0EF58FD}"/>
              </a:ext>
            </a:extLst>
          </p:cNvPr>
          <p:cNvPicPr>
            <a:picLocks noChangeAspect="1"/>
          </p:cNvPicPr>
          <p:nvPr/>
        </p:nvPicPr>
        <p:blipFill>
          <a:blip r:embed="rId8"/>
          <a:stretch>
            <a:fillRect/>
          </a:stretch>
        </p:blipFill>
        <p:spPr>
          <a:xfrm>
            <a:off x="2044205" y="6111018"/>
            <a:ext cx="1522033" cy="539411"/>
          </a:xfrm>
          <a:prstGeom prst="rect">
            <a:avLst/>
          </a:prstGeom>
        </p:spPr>
      </p:pic>
      <p:pic>
        <p:nvPicPr>
          <p:cNvPr id="3" name="Picture 2" descr="Linh Kiện Điện Tử, Module, Công Cụ, Kit phát triển, Cảm biến,Sản phẩm công  nghệ">
            <a:extLst>
              <a:ext uri="{FF2B5EF4-FFF2-40B4-BE49-F238E27FC236}">
                <a16:creationId xmlns:a16="http://schemas.microsoft.com/office/drawing/2014/main" id="{09530F5B-214F-DB1F-F550-ED0EEF9C23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859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55B0C-7DD6-A42A-FFEE-010114EDEB53}"/>
              </a:ext>
            </a:extLst>
          </p:cNvPr>
          <p:cNvSpPr>
            <a:spLocks noGrp="1"/>
          </p:cNvSpPr>
          <p:nvPr>
            <p:ph type="title"/>
          </p:nvPr>
        </p:nvSpPr>
        <p:spPr>
          <a:xfrm>
            <a:off x="452535" y="80488"/>
            <a:ext cx="10515600" cy="1325563"/>
          </a:xfrm>
        </p:spPr>
        <p:txBody>
          <a:bodyPr>
            <a:normAutofit/>
          </a:bodyPr>
          <a:lstStyle/>
          <a:p>
            <a:r>
              <a:rPr lang="en-US" sz="2400" b="1" dirty="0">
                <a:latin typeface="+mn-lt"/>
              </a:rPr>
              <a:t>2. </a:t>
            </a:r>
            <a:r>
              <a:rPr lang="en-US" sz="2400" b="1" dirty="0" err="1">
                <a:latin typeface="+mn-lt"/>
              </a:rPr>
              <a:t>Phần</a:t>
            </a:r>
            <a:r>
              <a:rPr lang="en-US" sz="2400" b="1" dirty="0">
                <a:latin typeface="+mn-lt"/>
              </a:rPr>
              <a:t> </a:t>
            </a:r>
            <a:r>
              <a:rPr lang="en-US" sz="2400" b="1" dirty="0" err="1">
                <a:latin typeface="+mn-lt"/>
              </a:rPr>
              <a:t>cứng</a:t>
            </a:r>
            <a:br>
              <a:rPr lang="en-US" sz="3600" b="1" dirty="0">
                <a:latin typeface="+mn-lt"/>
              </a:rPr>
            </a:br>
            <a:r>
              <a:rPr lang="en-US" sz="2400" b="1" dirty="0">
                <a:latin typeface="+mn-lt"/>
              </a:rPr>
              <a:t>  </a:t>
            </a:r>
            <a:r>
              <a:rPr lang="en-US" sz="1600" b="1" dirty="0">
                <a:latin typeface="+mn-lt"/>
              </a:rPr>
              <a:t>2.2 </a:t>
            </a:r>
            <a:r>
              <a:rPr lang="en-US" sz="1600" b="1" dirty="0" err="1">
                <a:latin typeface="+mn-lt"/>
              </a:rPr>
              <a:t>Các</a:t>
            </a:r>
            <a:r>
              <a:rPr lang="en-US" sz="1600" b="1" dirty="0">
                <a:latin typeface="+mn-lt"/>
              </a:rPr>
              <a:t> </a:t>
            </a:r>
            <a:r>
              <a:rPr lang="en-US" sz="1600" b="1" dirty="0" err="1">
                <a:latin typeface="+mn-lt"/>
              </a:rPr>
              <a:t>linh</a:t>
            </a:r>
            <a:r>
              <a:rPr lang="en-US" sz="1600" b="1" dirty="0">
                <a:latin typeface="+mn-lt"/>
              </a:rPr>
              <a:t> </a:t>
            </a:r>
            <a:r>
              <a:rPr lang="en-US" sz="1600" b="1" dirty="0" err="1">
                <a:latin typeface="+mn-lt"/>
              </a:rPr>
              <a:t>kiện</a:t>
            </a:r>
            <a:r>
              <a:rPr lang="en-US" sz="1600" b="1" dirty="0">
                <a:latin typeface="+mn-lt"/>
              </a:rPr>
              <a:t> </a:t>
            </a:r>
            <a:r>
              <a:rPr lang="en-US" sz="1600" b="1" dirty="0" err="1">
                <a:latin typeface="+mn-lt"/>
              </a:rPr>
              <a:t>cần</a:t>
            </a:r>
            <a:r>
              <a:rPr lang="en-US" sz="1600" b="1" dirty="0">
                <a:latin typeface="+mn-lt"/>
              </a:rPr>
              <a:t> </a:t>
            </a:r>
            <a:r>
              <a:rPr lang="en-US" sz="1600" b="1" dirty="0" err="1">
                <a:latin typeface="+mn-lt"/>
              </a:rPr>
              <a:t>thiết</a:t>
            </a:r>
            <a:endParaRPr lang="en-US" sz="1600" b="1" dirty="0">
              <a:latin typeface="+mn-lt"/>
            </a:endParaRPr>
          </a:p>
        </p:txBody>
      </p:sp>
      <p:sp>
        <p:nvSpPr>
          <p:cNvPr id="3" name="Content Placeholder 2">
            <a:extLst>
              <a:ext uri="{FF2B5EF4-FFF2-40B4-BE49-F238E27FC236}">
                <a16:creationId xmlns:a16="http://schemas.microsoft.com/office/drawing/2014/main" id="{7B9D8988-A0D1-4C51-5385-6DE4B12E27F0}"/>
              </a:ext>
            </a:extLst>
          </p:cNvPr>
          <p:cNvSpPr>
            <a:spLocks noGrp="1"/>
          </p:cNvSpPr>
          <p:nvPr>
            <p:ph idx="1"/>
          </p:nvPr>
        </p:nvSpPr>
        <p:spPr>
          <a:xfrm>
            <a:off x="660918" y="1121652"/>
            <a:ext cx="10515600" cy="4281051"/>
          </a:xfrm>
        </p:spPr>
        <p:txBody>
          <a:bodyPr/>
          <a:lstStyle/>
          <a:p>
            <a:pPr marL="0" indent="0">
              <a:buNone/>
            </a:pPr>
            <a:r>
              <a:rPr lang="en-US" sz="1600" dirty="0"/>
              <a:t>Trong project </a:t>
            </a:r>
            <a:r>
              <a:rPr lang="en-US" sz="1600" dirty="0" err="1"/>
              <a:t>này</a:t>
            </a:r>
            <a:r>
              <a:rPr lang="en-US" sz="1600" dirty="0"/>
              <a:t>, </a:t>
            </a:r>
            <a:r>
              <a:rPr lang="en-US" sz="1600" dirty="0" err="1"/>
              <a:t>chúng</a:t>
            </a:r>
            <a:r>
              <a:rPr lang="en-US" sz="1600" dirty="0"/>
              <a:t> ta </a:t>
            </a:r>
            <a:r>
              <a:rPr lang="en-US" sz="1600" dirty="0" err="1"/>
              <a:t>cần</a:t>
            </a:r>
            <a:r>
              <a:rPr lang="en-US" sz="1600" dirty="0"/>
              <a:t> :</a:t>
            </a:r>
          </a:p>
          <a:p>
            <a:pPr marL="0" indent="0">
              <a:buNone/>
            </a:pPr>
            <a:r>
              <a:rPr lang="en-US" sz="1600" dirty="0"/>
              <a:t>           - KIT WIFI ESP-32 ESP-WROOM-32S</a:t>
            </a:r>
          </a:p>
          <a:p>
            <a:pPr marL="0" indent="0">
              <a:buNone/>
            </a:pPr>
            <a:r>
              <a:rPr lang="en-US" sz="1600" dirty="0"/>
              <a:t>           - ESP32 IOT Shield</a:t>
            </a:r>
          </a:p>
          <a:p>
            <a:pPr marL="0" indent="0">
              <a:buNone/>
            </a:pPr>
            <a:r>
              <a:rPr lang="en-US" sz="1600" dirty="0"/>
              <a:t>           - </a:t>
            </a:r>
            <a:r>
              <a:rPr lang="en-US" sz="1600" dirty="0" err="1"/>
              <a:t>Cảm</a:t>
            </a:r>
            <a:r>
              <a:rPr lang="en-US" sz="1600" dirty="0"/>
              <a:t> </a:t>
            </a:r>
            <a:r>
              <a:rPr lang="en-US" sz="1600" dirty="0" err="1"/>
              <a:t>biến</a:t>
            </a:r>
            <a:r>
              <a:rPr lang="en-US" sz="1600" dirty="0"/>
              <a:t> </a:t>
            </a:r>
            <a:r>
              <a:rPr lang="en-US" sz="1600" dirty="0" err="1"/>
              <a:t>bụi</a:t>
            </a:r>
            <a:r>
              <a:rPr lang="en-US" sz="1600" dirty="0"/>
              <a:t> PM2.5 GP2Y1010AU0F</a:t>
            </a:r>
          </a:p>
          <a:p>
            <a:pPr marL="0" indent="0">
              <a:buNone/>
            </a:pPr>
            <a:r>
              <a:rPr lang="en-US" sz="1600" dirty="0"/>
              <a:t>           - </a:t>
            </a:r>
            <a:r>
              <a:rPr lang="en-US" sz="1600" dirty="0" err="1"/>
              <a:t>Cảm</a:t>
            </a:r>
            <a:r>
              <a:rPr lang="en-US" sz="1600" dirty="0"/>
              <a:t> </a:t>
            </a:r>
            <a:r>
              <a:rPr lang="en-US" sz="1600" dirty="0" err="1"/>
              <a:t>biến</a:t>
            </a:r>
            <a:r>
              <a:rPr lang="en-US" sz="1600" dirty="0"/>
              <a:t> </a:t>
            </a:r>
            <a:r>
              <a:rPr lang="en-US" sz="1600" dirty="0" err="1"/>
              <a:t>nhiệt</a:t>
            </a:r>
            <a:r>
              <a:rPr lang="en-US" sz="1600" dirty="0"/>
              <a:t> </a:t>
            </a:r>
            <a:r>
              <a:rPr lang="en-US" sz="1600" dirty="0" err="1"/>
              <a:t>độ</a:t>
            </a:r>
            <a:r>
              <a:rPr lang="en-US" sz="1600" dirty="0"/>
              <a:t> </a:t>
            </a:r>
            <a:r>
              <a:rPr lang="en-US" sz="1600" dirty="0" err="1"/>
              <a:t>độ</a:t>
            </a:r>
            <a:r>
              <a:rPr lang="en-US" sz="1600" dirty="0"/>
              <a:t> </a:t>
            </a:r>
            <a:r>
              <a:rPr lang="en-US" sz="1600" dirty="0" err="1"/>
              <a:t>ẩm</a:t>
            </a:r>
            <a:r>
              <a:rPr lang="en-US" sz="1600" dirty="0"/>
              <a:t> DHT11</a:t>
            </a:r>
          </a:p>
          <a:p>
            <a:pPr marL="0" indent="0">
              <a:buNone/>
            </a:pPr>
            <a:r>
              <a:rPr lang="en-US" sz="1600" dirty="0"/>
              <a:t>           - </a:t>
            </a:r>
            <a:r>
              <a:rPr lang="en-US" sz="1600" dirty="0" err="1"/>
              <a:t>Màn</a:t>
            </a:r>
            <a:r>
              <a:rPr lang="en-US" sz="1600" dirty="0"/>
              <a:t> </a:t>
            </a:r>
            <a:r>
              <a:rPr lang="en-US" sz="1600" dirty="0" err="1"/>
              <a:t>hình</a:t>
            </a:r>
            <a:r>
              <a:rPr lang="en-US" sz="1600" dirty="0"/>
              <a:t> OLED 1.3 inch SH110x</a:t>
            </a:r>
          </a:p>
          <a:p>
            <a:pPr marL="0" indent="0">
              <a:buNone/>
            </a:pPr>
            <a:r>
              <a:rPr lang="en-US" sz="1600" dirty="0" err="1"/>
              <a:t>Cắm</a:t>
            </a:r>
            <a:r>
              <a:rPr lang="en-US" sz="1600" dirty="0"/>
              <a:t> </a:t>
            </a:r>
            <a:r>
              <a:rPr lang="en-US" sz="1600" dirty="0" err="1"/>
              <a:t>các</a:t>
            </a:r>
            <a:r>
              <a:rPr lang="en-US" sz="1600" dirty="0"/>
              <a:t> Module </a:t>
            </a:r>
            <a:r>
              <a:rPr lang="en-US" sz="1600" dirty="0" err="1"/>
              <a:t>tương</a:t>
            </a:r>
            <a:r>
              <a:rPr lang="en-US" sz="1600" dirty="0"/>
              <a:t> </a:t>
            </a:r>
            <a:r>
              <a:rPr lang="en-US" sz="1600" dirty="0" err="1"/>
              <a:t>ứng</a:t>
            </a:r>
            <a:r>
              <a:rPr lang="en-US" sz="1600" dirty="0"/>
              <a:t> </a:t>
            </a:r>
            <a:r>
              <a:rPr lang="en-US" sz="1600" dirty="0" err="1"/>
              <a:t>với</a:t>
            </a:r>
            <a:r>
              <a:rPr lang="en-US" sz="1600" dirty="0"/>
              <a:t> </a:t>
            </a:r>
            <a:r>
              <a:rPr lang="en-US" sz="1600" dirty="0" err="1"/>
              <a:t>các</a:t>
            </a:r>
            <a:r>
              <a:rPr lang="en-US" sz="1600" dirty="0"/>
              <a:t> header </a:t>
            </a:r>
            <a:r>
              <a:rPr lang="en-US" sz="1600" dirty="0" err="1"/>
              <a:t>trên</a:t>
            </a:r>
            <a:r>
              <a:rPr lang="en-US" sz="1600" dirty="0"/>
              <a:t> Shield</a:t>
            </a:r>
          </a:p>
          <a:p>
            <a:pPr marL="0" indent="0">
              <a:buNone/>
            </a:pPr>
            <a:r>
              <a:rPr lang="en-US" dirty="0"/>
              <a:t>    </a:t>
            </a:r>
          </a:p>
        </p:txBody>
      </p:sp>
      <p:pic>
        <p:nvPicPr>
          <p:cNvPr id="9" name="Picture 2" descr="Linh Kiện Điện Tử, Module, Công Cụ, Kit phát triển, Cảm biến,Sản phẩm công  nghệ">
            <a:extLst>
              <a:ext uri="{FF2B5EF4-FFF2-40B4-BE49-F238E27FC236}">
                <a16:creationId xmlns:a16="http://schemas.microsoft.com/office/drawing/2014/main" id="{B95501DC-88DD-A548-FCF0-643AE5B59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95E10BC-63FD-203A-9DEE-0B60E994876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6116" y1="55413" x2="26687" y2="56893"/>
                        <a14:foregroundMark x1="27155" y1="54712" x2="26739" y2="55491"/>
                        <a14:backgroundMark x1="62617" y1="55218" x2="52077" y2="62266"/>
                        <a14:backgroundMark x1="52077" y1="62266" x2="43302" y2="65226"/>
                        <a14:backgroundMark x1="43302" y1="65226" x2="31308" y2="65615"/>
                        <a14:backgroundMark x1="31308" y1="65615" x2="29803" y2="64369"/>
                        <a14:backgroundMark x1="56750" y1="57282" x2="51558" y2="64019"/>
                        <a14:backgroundMark x1="51558" y1="64019" x2="41173" y2="64759"/>
                        <a14:backgroundMark x1="41173" y1="64759" x2="40914" y2="63318"/>
                        <a14:backgroundMark x1="61734" y1="52570" x2="43146" y2="63668"/>
                        <a14:backgroundMark x1="59242" y1="55413" x2="52336" y2="59463"/>
                        <a14:backgroundMark x1="62773" y1="51752" x2="55296" y2="58100"/>
                        <a14:backgroundMark x1="55296" y1="58100" x2="48598" y2="61371"/>
                        <a14:backgroundMark x1="40654" y1="62227" x2="42420" y2="63824"/>
                        <a14:backgroundMark x1="41589" y1="62072" x2="42783" y2="63396"/>
                        <a14:backgroundMark x1="41225" y1="62072" x2="39616" y2="63474"/>
                        <a14:backgroundMark x1="56854" y1="57087" x2="59346" y2="58411"/>
                        <a14:backgroundMark x1="69522" y1="47508" x2="68536" y2="48832"/>
                        <a14:backgroundMark x1="39927" y1="62773" x2="38422" y2="63746"/>
                        <a14:backgroundMark x1="47404" y1="42640" x2="47404" y2="42640"/>
                        <a14:backgroundMark x1="51869" y1="40070" x2="51869" y2="40070"/>
                        <a14:backgroundMark x1="54361" y1="38629" x2="54361" y2="38629"/>
                        <a14:backgroundMark x1="69626" y1="46963" x2="69626" y2="46963"/>
                        <a14:backgroundMark x1="53583" y1="56464" x2="53583" y2="56464"/>
                        <a14:backgroundMark x1="53583" y1="56542" x2="46210" y2="61137"/>
                        <a14:backgroundMark x1="46210" y1="61137" x2="45950" y2="61526"/>
                      </a14:backgroundRemoval>
                    </a14:imgEffect>
                  </a14:imgLayer>
                </a14:imgProps>
              </a:ext>
            </a:extLst>
          </a:blip>
          <a:stretch>
            <a:fillRect/>
          </a:stretch>
        </p:blipFill>
        <p:spPr>
          <a:xfrm>
            <a:off x="8712601" y="2063670"/>
            <a:ext cx="3625156" cy="4833541"/>
          </a:xfrm>
          <a:prstGeom prst="rect">
            <a:avLst/>
          </a:prstGeom>
        </p:spPr>
      </p:pic>
      <p:pic>
        <p:nvPicPr>
          <p:cNvPr id="12" name="Content Placeholder 4" descr="A black circuit board with many small white buttons&#10;&#10;Description automatically generated with medium confidence">
            <a:extLst>
              <a:ext uri="{FF2B5EF4-FFF2-40B4-BE49-F238E27FC236}">
                <a16:creationId xmlns:a16="http://schemas.microsoft.com/office/drawing/2014/main" id="{132F1E06-C076-9A0F-4774-3A9C5076AC6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33073" y1="60493" x2="33073" y2="60493"/>
                        <a14:foregroundMark x1="32183" y1="57582" x2="32588" y2="64577"/>
                        <a14:backgroundMark x1="46496" y1="69672" x2="46496" y2="69672"/>
                      </a14:backgroundRemoval>
                    </a14:imgEffect>
                  </a14:imgLayer>
                </a14:imgProps>
              </a:ext>
              <a:ext uri="{28A0092B-C50C-407E-A947-70E740481C1C}">
                <a14:useLocalDpi xmlns:a14="http://schemas.microsoft.com/office/drawing/2010/main" val="0"/>
              </a:ext>
            </a:extLst>
          </a:blip>
          <a:stretch>
            <a:fillRect/>
          </a:stretch>
        </p:blipFill>
        <p:spPr>
          <a:xfrm>
            <a:off x="3293029" y="-527026"/>
            <a:ext cx="7675106" cy="5116737"/>
          </a:xfrm>
          <a:prstGeom prst="rect">
            <a:avLst/>
          </a:prstGeom>
        </p:spPr>
      </p:pic>
      <p:pic>
        <p:nvPicPr>
          <p:cNvPr id="1026" name="Picture 2" descr="NODEMCU ESP32">
            <a:extLst>
              <a:ext uri="{FF2B5EF4-FFF2-40B4-BE49-F238E27FC236}">
                <a16:creationId xmlns:a16="http://schemas.microsoft.com/office/drawing/2014/main" id="{30C28D73-B693-4109-962D-46D66749B10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8250" r="90875">
                        <a14:foregroundMark x1="8250" y1="59250" x2="10375" y2="59625"/>
                        <a14:foregroundMark x1="90625" y1="32625" x2="90250" y2="35125"/>
                        <a14:foregroundMark x1="90875" y1="32250" x2="90875" y2="33125"/>
                      </a14:backgroundRemoval>
                    </a14:imgEffect>
                  </a14:imgLayer>
                </a14:imgProps>
              </a:ext>
              <a:ext uri="{28A0092B-C50C-407E-A947-70E740481C1C}">
                <a14:useLocalDpi xmlns:a14="http://schemas.microsoft.com/office/drawing/2010/main" val="0"/>
              </a:ext>
            </a:extLst>
          </a:blip>
          <a:srcRect/>
          <a:stretch>
            <a:fillRect/>
          </a:stretch>
        </p:blipFill>
        <p:spPr bwMode="auto">
          <a:xfrm>
            <a:off x="5002431" y="3342564"/>
            <a:ext cx="3343283" cy="33432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small blue and black electronic device&#10;&#10;Description automatically generated">
            <a:extLst>
              <a:ext uri="{FF2B5EF4-FFF2-40B4-BE49-F238E27FC236}">
                <a16:creationId xmlns:a16="http://schemas.microsoft.com/office/drawing/2014/main" id="{5E3000CE-076A-BDEE-8EE1-2D6C838B5C0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93832" y="3053718"/>
            <a:ext cx="3625156" cy="3625156"/>
          </a:xfrm>
          <a:prstGeom prst="rect">
            <a:avLst/>
          </a:prstGeom>
        </p:spPr>
      </p:pic>
      <p:pic>
        <p:nvPicPr>
          <p:cNvPr id="18" name="Picture 17" descr="A silver rectangular object with holes and holes&#10;&#10;Description automatically generated">
            <a:extLst>
              <a:ext uri="{FF2B5EF4-FFF2-40B4-BE49-F238E27FC236}">
                <a16:creationId xmlns:a16="http://schemas.microsoft.com/office/drawing/2014/main" id="{4191B892-431E-A728-6B34-A8D60AD2ED0D}"/>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712601" y="-204799"/>
            <a:ext cx="3858028" cy="3858028"/>
          </a:xfrm>
          <a:prstGeom prst="rect">
            <a:avLst/>
          </a:prstGeom>
        </p:spPr>
      </p:pic>
    </p:spTree>
    <p:extLst>
      <p:ext uri="{BB962C8B-B14F-4D97-AF65-F5344CB8AC3E}">
        <p14:creationId xmlns:p14="http://schemas.microsoft.com/office/powerpoint/2010/main" val="81006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3410-1456-A025-31CC-32329550729E}"/>
              </a:ext>
            </a:extLst>
          </p:cNvPr>
          <p:cNvSpPr>
            <a:spLocks noGrp="1"/>
          </p:cNvSpPr>
          <p:nvPr>
            <p:ph type="title"/>
          </p:nvPr>
        </p:nvSpPr>
        <p:spPr/>
        <p:txBody>
          <a:bodyPr>
            <a:normAutofit/>
          </a:bodyPr>
          <a:lstStyle/>
          <a:p>
            <a:r>
              <a:rPr lang="en-US" sz="2400" b="1" dirty="0"/>
              <a:t>2. </a:t>
            </a:r>
            <a:r>
              <a:rPr lang="en-US" sz="2400" b="1" dirty="0" err="1"/>
              <a:t>Phần</a:t>
            </a:r>
            <a:r>
              <a:rPr lang="en-US" sz="2400" b="1" dirty="0"/>
              <a:t> </a:t>
            </a:r>
            <a:r>
              <a:rPr lang="en-US" sz="2400" b="1" dirty="0" err="1"/>
              <a:t>cứng</a:t>
            </a:r>
            <a:br>
              <a:rPr lang="en-US" sz="3600" dirty="0"/>
            </a:br>
            <a:r>
              <a:rPr lang="en-US" sz="2400" dirty="0"/>
              <a:t>  </a:t>
            </a:r>
            <a:r>
              <a:rPr lang="en-US" sz="1600" dirty="0"/>
              <a:t> ESP32 IOT Shield</a:t>
            </a:r>
          </a:p>
        </p:txBody>
      </p:sp>
      <p:pic>
        <p:nvPicPr>
          <p:cNvPr id="5" name="Content Placeholder 4">
            <a:extLst>
              <a:ext uri="{FF2B5EF4-FFF2-40B4-BE49-F238E27FC236}">
                <a16:creationId xmlns:a16="http://schemas.microsoft.com/office/drawing/2014/main" id="{D28C669D-DBA4-FC5C-7A21-59F0C8E99FCD}"/>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backgroundRemoval t="6413" b="92385" l="6003" r="92094">
                        <a14:foregroundMark x1="24744" y1="19639" x2="28404" y2="33667"/>
                        <a14:foregroundMark x1="28404" y1="33667" x2="46852" y2="36273"/>
                        <a14:foregroundMark x1="46852" y1="36273" x2="45242" y2="51102"/>
                        <a14:foregroundMark x1="58712" y1="61723" x2="56223" y2="47495"/>
                        <a14:foregroundMark x1="56223" y1="47495" x2="61786" y2="36072"/>
                        <a14:foregroundMark x1="61786" y1="36072" x2="55344" y2="42084"/>
                        <a14:foregroundMark x1="8346" y1="9619" x2="17277" y2="9218"/>
                        <a14:foregroundMark x1="17277" y1="9218" x2="60615" y2="9218"/>
                        <a14:foregroundMark x1="58712" y1="7816" x2="82870" y2="10421"/>
                        <a14:foregroundMark x1="82870" y1="10421" x2="89751" y2="42084"/>
                        <a14:foregroundMark x1="89751" y1="42084" x2="88141" y2="80561"/>
                        <a14:foregroundMark x1="88141" y1="80561" x2="81406" y2="89780"/>
                        <a14:foregroundMark x1="81406" y1="89780" x2="16398" y2="85772"/>
                        <a14:foregroundMark x1="16398" y1="85772" x2="10395" y2="75351"/>
                        <a14:foregroundMark x1="10395" y1="75351" x2="9224" y2="11623"/>
                        <a14:foregroundMark x1="9224" y1="11623" x2="7906" y2="30461"/>
                        <a14:foregroundMark x1="7906" y1="30461" x2="15227" y2="46894"/>
                        <a14:foregroundMark x1="15227" y1="46894" x2="43924" y2="63928"/>
                        <a14:foregroundMark x1="43924" y1="63928" x2="50659" y2="72144"/>
                        <a14:foregroundMark x1="50659" y1="72144" x2="65007" y2="79960"/>
                        <a14:foregroundMark x1="65007" y1="79960" x2="63543" y2="53707"/>
                        <a14:foregroundMark x1="63543" y1="53707" x2="49488" y2="47695"/>
                        <a14:foregroundMark x1="49488" y1="47695" x2="39678" y2="49499"/>
                        <a14:foregroundMark x1="39678" y1="49499" x2="66325" y2="43487"/>
                        <a14:foregroundMark x1="66325" y1="43487" x2="81113" y2="33267"/>
                        <a14:foregroundMark x1="81113" y1="33267" x2="80527" y2="67735"/>
                        <a14:foregroundMark x1="80527" y1="67735" x2="73353" y2="77756"/>
                        <a14:foregroundMark x1="73353" y1="77756" x2="68960" y2="75952"/>
                        <a14:foregroundMark x1="91508" y1="27455" x2="90190" y2="90180"/>
                        <a14:foregroundMark x1="90190" y1="90180" x2="61640" y2="91583"/>
                        <a14:foregroundMark x1="61640" y1="91583" x2="17570" y2="89178"/>
                        <a14:foregroundMark x1="17570" y1="89178" x2="10102" y2="83968"/>
                        <a14:foregroundMark x1="8785" y1="57515" x2="6442" y2="89780"/>
                        <a14:foregroundMark x1="6442" y1="89780" x2="12445" y2="86373"/>
                        <a14:foregroundMark x1="22694" y1="80160" x2="22840" y2="80361"/>
                        <a14:foregroundMark x1="8199" y1="66733" x2="6881" y2="50301"/>
                        <a14:foregroundMark x1="6442" y1="73948" x2="6442" y2="75551"/>
                        <a14:foregroundMark x1="7467" y1="10421" x2="7174" y2="49299"/>
                        <a14:foregroundMark x1="7028" y1="17635" x2="6735" y2="22044"/>
                        <a14:foregroundMark x1="7760" y1="9619" x2="8638" y2="8617"/>
                        <a14:foregroundMark x1="11567" y1="6613" x2="8346" y2="10220"/>
                        <a14:foregroundMark x1="86823" y1="9218" x2="90776" y2="15230"/>
                        <a14:foregroundMark x1="88287" y1="7415" x2="91654" y2="18437"/>
                        <a14:foregroundMark x1="89605" y1="9218" x2="90922" y2="22445"/>
                        <a14:foregroundMark x1="91215" y1="9820" x2="91801" y2="16834"/>
                        <a14:foregroundMark x1="92094" y1="26253" x2="92094" y2="71343"/>
                        <a14:foregroundMark x1="87116" y1="63928" x2="87701" y2="63527"/>
                        <a14:foregroundMark x1="86676" y1="64930" x2="84773" y2="70541"/>
                        <a14:foregroundMark x1="86823" y1="92585" x2="91947" y2="87174"/>
                        <a14:foregroundMark x1="6003" y1="84369" x2="6003" y2="85772"/>
                      </a14:backgroundRemoval>
                    </a14:imgEffect>
                  </a14:imgLayer>
                </a14:imgProps>
              </a:ext>
            </a:extLst>
          </a:blip>
          <a:stretch>
            <a:fillRect/>
          </a:stretch>
        </p:blipFill>
        <p:spPr>
          <a:xfrm>
            <a:off x="953940" y="2066521"/>
            <a:ext cx="4608181" cy="3366739"/>
          </a:xfrm>
        </p:spPr>
      </p:pic>
      <p:sp>
        <p:nvSpPr>
          <p:cNvPr id="8" name="TextBox 7">
            <a:extLst>
              <a:ext uri="{FF2B5EF4-FFF2-40B4-BE49-F238E27FC236}">
                <a16:creationId xmlns:a16="http://schemas.microsoft.com/office/drawing/2014/main" id="{764A9416-DE34-7D53-4904-8081A33A8895}"/>
              </a:ext>
            </a:extLst>
          </p:cNvPr>
          <p:cNvSpPr txBox="1"/>
          <p:nvPr/>
        </p:nvSpPr>
        <p:spPr>
          <a:xfrm>
            <a:off x="2567031" y="5624427"/>
            <a:ext cx="1147558" cy="369332"/>
          </a:xfrm>
          <a:prstGeom prst="rect">
            <a:avLst/>
          </a:prstGeom>
          <a:noFill/>
        </p:spPr>
        <p:txBody>
          <a:bodyPr wrap="none" rtlCol="0">
            <a:spAutoFit/>
          </a:bodyPr>
          <a:lstStyle/>
          <a:p>
            <a:r>
              <a:rPr lang="en-US" dirty="0" err="1"/>
              <a:t>Mặt</a:t>
            </a:r>
            <a:r>
              <a:rPr lang="en-US" dirty="0"/>
              <a:t> </a:t>
            </a:r>
            <a:r>
              <a:rPr lang="en-US" dirty="0" err="1"/>
              <a:t>trước</a:t>
            </a:r>
            <a:endParaRPr lang="en-US" dirty="0"/>
          </a:p>
        </p:txBody>
      </p:sp>
      <p:sp>
        <p:nvSpPr>
          <p:cNvPr id="11" name="TextBox 10">
            <a:extLst>
              <a:ext uri="{FF2B5EF4-FFF2-40B4-BE49-F238E27FC236}">
                <a16:creationId xmlns:a16="http://schemas.microsoft.com/office/drawing/2014/main" id="{85D1D06C-B3B3-CB5A-E681-7CD8E53A7AE2}"/>
              </a:ext>
            </a:extLst>
          </p:cNvPr>
          <p:cNvSpPr txBox="1"/>
          <p:nvPr/>
        </p:nvSpPr>
        <p:spPr>
          <a:xfrm>
            <a:off x="7943757" y="5624427"/>
            <a:ext cx="942374" cy="369332"/>
          </a:xfrm>
          <a:prstGeom prst="rect">
            <a:avLst/>
          </a:prstGeom>
          <a:noFill/>
        </p:spPr>
        <p:txBody>
          <a:bodyPr wrap="none" rtlCol="0">
            <a:spAutoFit/>
          </a:bodyPr>
          <a:lstStyle/>
          <a:p>
            <a:r>
              <a:rPr lang="en-US" dirty="0" err="1"/>
              <a:t>Mặt</a:t>
            </a:r>
            <a:r>
              <a:rPr lang="en-US" dirty="0"/>
              <a:t> </a:t>
            </a:r>
            <a:r>
              <a:rPr lang="en-US" dirty="0" err="1"/>
              <a:t>sau</a:t>
            </a:r>
            <a:endParaRPr lang="en-US" dirty="0"/>
          </a:p>
        </p:txBody>
      </p:sp>
      <p:pic>
        <p:nvPicPr>
          <p:cNvPr id="3" name="Picture 2" descr="Linh Kiện Điện Tử, Module, Công Cụ, Kit phát triển, Cảm biến,Sản phẩm công  nghệ">
            <a:extLst>
              <a:ext uri="{FF2B5EF4-FFF2-40B4-BE49-F238E27FC236}">
                <a16:creationId xmlns:a16="http://schemas.microsoft.com/office/drawing/2014/main" id="{81BAC51A-FE17-6A9F-7716-A44E9EF5F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6978" y="0"/>
            <a:ext cx="2375022" cy="519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1BFF829-00E9-C55B-67D2-61EAB65E976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36" b="92949" l="9646" r="91819">
                        <a14:foregroundMark x1="10134" y1="14103" x2="13675" y2="63462"/>
                        <a14:foregroundMark x1="13675" y1="63462" x2="11600" y2="84135"/>
                        <a14:foregroundMark x1="13431" y1="15385" x2="83028" y2="16026"/>
                        <a14:foregroundMark x1="88278" y1="17788" x2="90110" y2="81731"/>
                        <a14:foregroundMark x1="90110" y1="81731" x2="87790" y2="90545"/>
                        <a14:foregroundMark x1="87790" y1="90545" x2="11111" y2="89583"/>
                        <a14:foregroundMark x1="53602" y1="91667" x2="74725" y2="92949"/>
                        <a14:foregroundMark x1="90232" y1="90224" x2="90720" y2="92147"/>
                        <a14:foregroundMark x1="89621" y1="14904" x2="91819" y2="33173"/>
                        <a14:foregroundMark x1="91819" y1="33173" x2="91819" y2="37340"/>
                        <a14:foregroundMark x1="91697" y1="40385" x2="91697" y2="58173"/>
                        <a14:foregroundMark x1="9646" y1="92147" x2="20391" y2="87660"/>
                      </a14:backgroundRemoval>
                    </a14:imgEffect>
                  </a14:imgLayer>
                </a14:imgProps>
              </a:ext>
            </a:extLst>
          </a:blip>
          <a:stretch>
            <a:fillRect/>
          </a:stretch>
        </p:blipFill>
        <p:spPr>
          <a:xfrm>
            <a:off x="5981221" y="1823676"/>
            <a:ext cx="4737579" cy="3609584"/>
          </a:xfrm>
          <a:prstGeom prst="rect">
            <a:avLst/>
          </a:prstGeom>
        </p:spPr>
      </p:pic>
    </p:spTree>
    <p:extLst>
      <p:ext uri="{BB962C8B-B14F-4D97-AF65-F5344CB8AC3E}">
        <p14:creationId xmlns:p14="http://schemas.microsoft.com/office/powerpoint/2010/main" val="2777809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2163</TotalTime>
  <Words>2616</Words>
  <Application>Microsoft Office PowerPoint</Application>
  <PresentationFormat>Widescreen</PresentationFormat>
  <Paragraphs>195</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Segoe UI</vt:lpstr>
      <vt:lpstr>Office Theme</vt:lpstr>
      <vt:lpstr> Trạm Giám Sát Chất Lượng Không Khí Air Pollution Monitoring System </vt:lpstr>
      <vt:lpstr>Mục lục</vt:lpstr>
      <vt:lpstr>1. Các yếu tố nhiệt độ, độ ẩm không khí, bụi mịn PM2.5 ảnh hưởng đến sức khỏe con người</vt:lpstr>
      <vt:lpstr>1. Các yếu tố nhiệt độ, độ ẩm không khí, bụi mịn PM2.5 ảnh hưởng đến sức khỏe con người</vt:lpstr>
      <vt:lpstr>1. Các yếu tố nhiệt độ, độ ẩm không khí, bụi mịn PM2.5 ảnh hưởng đến sức khỏe con người</vt:lpstr>
      <vt:lpstr>1. Các yếu tố nhiệt độ, độ ẩm không khí, bụi mịn PM2.5 ảnh hưởng đến sức khỏe con người</vt:lpstr>
      <vt:lpstr>2. Phần cứng   2.1 Sơ đồ nguyên lý</vt:lpstr>
      <vt:lpstr>2. Phần cứng   2.2 Các linh kiện cần thiết</vt:lpstr>
      <vt:lpstr>2. Phần cứng    ESP32 IOT Shield</vt:lpstr>
      <vt:lpstr>2. Phần cứng    ESP32 IOT Shield</vt:lpstr>
      <vt:lpstr>2. Phần cứng    Sơ đồ kết nối</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3. Hướng dẫn cài đặt BLYNK</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4. Thiết lập BLYNK trên điện thoại </vt:lpstr>
      <vt:lpstr>5. Các chức năng cơ bản của nút nhấn SET, UP, DOWN và nút trên phần mềm BLYNK</vt:lpstr>
      <vt:lpstr>5. Các chức năng cơ bản của nút nhấn SET, UP, DOWN và nút trên phần mềm BLYNK</vt:lpstr>
      <vt:lpstr>6. Tính toán cảm biến bụi</vt:lpstr>
      <vt:lpstr>6. Tính toán cảm biến bụi</vt:lpstr>
      <vt:lpstr>BANLINHKIEN chúc các bạn thành công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BLKLab_Huong_Dan_Tram_Giam_Sat_Chat_Luong_Khong_Khi_Air_Pullution_Monitoring_System</dc:title>
  <dc:creator>2051215264@e.tlu.edu.vn</dc:creator>
  <cp:lastModifiedBy>Do The Duong</cp:lastModifiedBy>
  <cp:revision>32</cp:revision>
  <dcterms:created xsi:type="dcterms:W3CDTF">2024-06-03T07:54:23Z</dcterms:created>
  <dcterms:modified xsi:type="dcterms:W3CDTF">2024-06-18T02:08:34Z</dcterms:modified>
</cp:coreProperties>
</file>